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369" r:id="rId3"/>
    <p:sldId id="266" r:id="rId4"/>
    <p:sldId id="267" r:id="rId5"/>
    <p:sldId id="365" r:id="rId6"/>
    <p:sldId id="261" r:id="rId7"/>
    <p:sldId id="263" r:id="rId8"/>
    <p:sldId id="265" r:id="rId9"/>
    <p:sldId id="283" r:id="rId10"/>
    <p:sldId id="286" r:id="rId11"/>
    <p:sldId id="352" r:id="rId12"/>
    <p:sldId id="289" r:id="rId13"/>
    <p:sldId id="342" r:id="rId14"/>
    <p:sldId id="349" r:id="rId15"/>
    <p:sldId id="350" r:id="rId16"/>
    <p:sldId id="354" r:id="rId17"/>
    <p:sldId id="301" r:id="rId18"/>
    <p:sldId id="368" r:id="rId19"/>
    <p:sldId id="304" r:id="rId20"/>
    <p:sldId id="309" r:id="rId21"/>
    <p:sldId id="306" r:id="rId22"/>
    <p:sldId id="307" r:id="rId23"/>
    <p:sldId id="308" r:id="rId24"/>
    <p:sldId id="373" r:id="rId25"/>
    <p:sldId id="311" r:id="rId26"/>
    <p:sldId id="312" r:id="rId27"/>
    <p:sldId id="313" r:id="rId28"/>
    <p:sldId id="358" r:id="rId29"/>
    <p:sldId id="356" r:id="rId30"/>
    <p:sldId id="360" r:id="rId31"/>
    <p:sldId id="314" r:id="rId32"/>
    <p:sldId id="327" r:id="rId33"/>
    <p:sldId id="370" r:id="rId34"/>
    <p:sldId id="315" r:id="rId35"/>
    <p:sldId id="317" r:id="rId36"/>
    <p:sldId id="371" r:id="rId37"/>
    <p:sldId id="318" r:id="rId38"/>
    <p:sldId id="334" r:id="rId39"/>
    <p:sldId id="320" r:id="rId40"/>
    <p:sldId id="322" r:id="rId41"/>
    <p:sldId id="321" r:id="rId42"/>
    <p:sldId id="323" r:id="rId43"/>
    <p:sldId id="335" r:id="rId44"/>
    <p:sldId id="366" r:id="rId45"/>
    <p:sldId id="336" r:id="rId46"/>
    <p:sldId id="361" r:id="rId47"/>
    <p:sldId id="337" r:id="rId48"/>
    <p:sldId id="363" r:id="rId49"/>
    <p:sldId id="339" r:id="rId50"/>
    <p:sldId id="341" r:id="rId51"/>
    <p:sldId id="372" r:id="rId5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D8CC5-9659-4F53-B37C-AADCD6CE70BE}" type="datetimeFigureOut">
              <a:rPr lang="fr-FR" smtClean="0"/>
              <a:pPr/>
              <a:t>18/10/2017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BA701-D3D3-4BBE-8D75-9B8F805EFCE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D8CC5-9659-4F53-B37C-AADCD6CE70BE}" type="datetimeFigureOut">
              <a:rPr lang="fr-FR" smtClean="0"/>
              <a:pPr/>
              <a:t>18/10/2017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BA701-D3D3-4BBE-8D75-9B8F805EFCE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D8CC5-9659-4F53-B37C-AADCD6CE70BE}" type="datetimeFigureOut">
              <a:rPr lang="fr-FR" smtClean="0"/>
              <a:pPr/>
              <a:t>18/10/2017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BA701-D3D3-4BBE-8D75-9B8F805EFCE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D8CC5-9659-4F53-B37C-AADCD6CE70BE}" type="datetimeFigureOut">
              <a:rPr lang="fr-FR" smtClean="0"/>
              <a:pPr/>
              <a:t>18/10/2017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BA701-D3D3-4BBE-8D75-9B8F805EFCE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D8CC5-9659-4F53-B37C-AADCD6CE70BE}" type="datetimeFigureOut">
              <a:rPr lang="fr-FR" smtClean="0"/>
              <a:pPr/>
              <a:t>18/10/2017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BA701-D3D3-4BBE-8D75-9B8F805EFCE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D8CC5-9659-4F53-B37C-AADCD6CE70BE}" type="datetimeFigureOut">
              <a:rPr lang="fr-FR" smtClean="0"/>
              <a:pPr/>
              <a:t>18/10/2017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BA701-D3D3-4BBE-8D75-9B8F805EFCE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D8CC5-9659-4F53-B37C-AADCD6CE70BE}" type="datetimeFigureOut">
              <a:rPr lang="fr-FR" smtClean="0"/>
              <a:pPr/>
              <a:t>18/10/2017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BA701-D3D3-4BBE-8D75-9B8F805EFCE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D8CC5-9659-4F53-B37C-AADCD6CE70BE}" type="datetimeFigureOut">
              <a:rPr lang="fr-FR" smtClean="0"/>
              <a:pPr/>
              <a:t>18/10/2017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BA701-D3D3-4BBE-8D75-9B8F805EFCE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D8CC5-9659-4F53-B37C-AADCD6CE70BE}" type="datetimeFigureOut">
              <a:rPr lang="fr-FR" smtClean="0"/>
              <a:pPr/>
              <a:t>18/10/2017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BA701-D3D3-4BBE-8D75-9B8F805EFCE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D8CC5-9659-4F53-B37C-AADCD6CE70BE}" type="datetimeFigureOut">
              <a:rPr lang="fr-FR" smtClean="0"/>
              <a:pPr/>
              <a:t>18/10/2017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BA701-D3D3-4BBE-8D75-9B8F805EFCE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D8CC5-9659-4F53-B37C-AADCD6CE70BE}" type="datetimeFigureOut">
              <a:rPr lang="fr-FR" smtClean="0"/>
              <a:pPr/>
              <a:t>18/10/2017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BA701-D3D3-4BBE-8D75-9B8F805EFCE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D8CC5-9659-4F53-B37C-AADCD6CE70BE}" type="datetimeFigureOut">
              <a:rPr lang="fr-FR" smtClean="0"/>
              <a:pPr/>
              <a:t>18/10/2017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BA701-D3D3-4BBE-8D75-9B8F805EFCE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09" name="Rectangle 1"/>
          <p:cNvSpPr>
            <a:spLocks noChangeArrowheads="1"/>
          </p:cNvSpPr>
          <p:nvPr/>
        </p:nvSpPr>
        <p:spPr bwMode="auto">
          <a:xfrm>
            <a:off x="214282" y="879256"/>
            <a:ext cx="8715404" cy="5016758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PHYLUM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4000" b="1" dirty="0" smtClean="0">
              <a:solidFill>
                <a:schemeClr val="tx1"/>
              </a:solidFill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DES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4000" b="1" dirty="0" smtClean="0">
              <a:solidFill>
                <a:schemeClr val="tx1"/>
              </a:solidFill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ARTHROPODES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40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40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l_fi" descr="http://t3.gstatic.com/images?q=tbn:ANd9GcRDVJoK6GjtcLFSf8LLgkOm37_4KbXjetMf-5ArsE_NmaIQalXSjjPkLNie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1071546"/>
            <a:ext cx="5019675" cy="4653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7000892" y="4643446"/>
            <a:ext cx="157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Pédipalpes (2)</a:t>
            </a:r>
            <a:endParaRPr lang="fr-FR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72264" y="1643050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Pattes locomotrices (4)</a:t>
            </a:r>
            <a:endParaRPr lang="fr-FR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58016" y="3071810"/>
            <a:ext cx="1533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Chélicères (2)</a:t>
            </a:r>
            <a:endParaRPr lang="fr-FR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 rot="10800000" flipV="1">
            <a:off x="5000628" y="3429000"/>
            <a:ext cx="1785950" cy="571504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rot="10800000" flipV="1">
            <a:off x="4143372" y="2000240"/>
            <a:ext cx="2714644" cy="121444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rot="10800000" flipV="1">
            <a:off x="3428992" y="1928802"/>
            <a:ext cx="3000396" cy="121444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rot="10800000" flipV="1">
            <a:off x="5286380" y="4929198"/>
            <a:ext cx="1571636" cy="7143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357686" y="285728"/>
            <a:ext cx="25106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smtClean="0">
                <a:latin typeface="Times New Roman"/>
                <a:ea typeface="Times New Roman"/>
                <a:cs typeface="Times New Roman"/>
              </a:rPr>
              <a:t>Aiguillon ou dard</a:t>
            </a:r>
            <a:endParaRPr lang="fr-FR" sz="2400" dirty="0"/>
          </a:p>
        </p:txBody>
      </p:sp>
      <p:cxnSp>
        <p:nvCxnSpPr>
          <p:cNvPr id="19" name="Connecteur droit avec flèche 18"/>
          <p:cNvCxnSpPr/>
          <p:nvPr/>
        </p:nvCxnSpPr>
        <p:spPr>
          <a:xfrm flipH="1">
            <a:off x="3643306" y="692696"/>
            <a:ext cx="1144718" cy="137898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643174" y="6072206"/>
            <a:ext cx="2476960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fr-FR" sz="2400" b="1" i="1" dirty="0" err="1">
                <a:latin typeface="Times New Roman"/>
                <a:ea typeface="Times New Roman"/>
                <a:cs typeface="Times New Roman"/>
              </a:rPr>
              <a:t>Buthus</a:t>
            </a:r>
            <a:r>
              <a:rPr lang="fr-FR" sz="2400" b="1" i="1" dirty="0">
                <a:latin typeface="Times New Roman"/>
                <a:ea typeface="Times New Roman"/>
                <a:cs typeface="Times New Roman"/>
              </a:rPr>
              <a:t> </a:t>
            </a:r>
            <a:r>
              <a:rPr lang="fr-FR" sz="2400" b="1" i="1" dirty="0" err="1" smtClean="0">
                <a:latin typeface="Times New Roman"/>
                <a:ea typeface="Times New Roman"/>
                <a:cs typeface="Times New Roman"/>
              </a:rPr>
              <a:t>occitanus</a:t>
            </a:r>
            <a:r>
              <a:rPr lang="fr-FR" sz="2400" b="1" i="1" dirty="0" smtClean="0">
                <a:latin typeface="Times New Roman"/>
                <a:ea typeface="Times New Roman"/>
                <a:cs typeface="Times New Roman"/>
              </a:rPr>
              <a:t> </a:t>
            </a:r>
            <a:endParaRPr lang="fr-FR" sz="2400" dirty="0">
              <a:solidFill>
                <a:srgbClr val="FF0000"/>
              </a:solidFill>
              <a:ea typeface="Calibri"/>
              <a:cs typeface="Times New Roman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14282" y="214290"/>
            <a:ext cx="228601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Echantillon 1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PC\Desktop\Buthus occitanu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177" y="268662"/>
            <a:ext cx="3768423" cy="2864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Rectangle 5"/>
          <p:cNvSpPr>
            <a:spLocks noChangeArrowheads="1"/>
          </p:cNvSpPr>
          <p:nvPr/>
        </p:nvSpPr>
        <p:spPr bwMode="auto">
          <a:xfrm>
            <a:off x="4267200" y="473691"/>
            <a:ext cx="30607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3200" b="1" i="1" dirty="0" err="1">
                <a:solidFill>
                  <a:srgbClr val="002060"/>
                </a:solidFill>
                <a:latin typeface="Calibri" pitchFamily="34" charset="0"/>
                <a:cs typeface="Times New Roman" pitchFamily="18" charset="0"/>
              </a:rPr>
              <a:t>Buthus</a:t>
            </a:r>
            <a:r>
              <a:rPr lang="fr-FR" sz="3200" b="1" i="1" dirty="0">
                <a:solidFill>
                  <a:srgbClr val="002060"/>
                </a:solidFill>
                <a:latin typeface="Calibri" pitchFamily="34" charset="0"/>
                <a:cs typeface="Times New Roman" pitchFamily="18" charset="0"/>
              </a:rPr>
              <a:t> </a:t>
            </a:r>
            <a:r>
              <a:rPr lang="fr-FR" sz="3200" b="1" i="1" dirty="0" err="1">
                <a:solidFill>
                  <a:srgbClr val="002060"/>
                </a:solidFill>
                <a:latin typeface="Calibri" pitchFamily="34" charset="0"/>
                <a:cs typeface="Times New Roman" pitchFamily="18" charset="0"/>
              </a:rPr>
              <a:t>occitanus</a:t>
            </a:r>
            <a:endParaRPr lang="fr-FR" sz="3200" dirty="0">
              <a:solidFill>
                <a:srgbClr val="002060"/>
              </a:solidFill>
              <a:latin typeface="Arial" charset="0"/>
            </a:endParaRPr>
          </a:p>
        </p:txBody>
      </p:sp>
      <p:pic>
        <p:nvPicPr>
          <p:cNvPr id="26629" name="Picture 2" descr="http://www.onem-france.org/scorpion/files/ButhusPresentation2005_Peigne_20060319105028_2006031910505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505200"/>
            <a:ext cx="403860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4" descr="http://serpents.gentilcopain.com/public/scorpion/IMGP7247peign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3352800"/>
            <a:ext cx="46736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Connecteur droit avec flèche 7"/>
          <p:cNvCxnSpPr/>
          <p:nvPr/>
        </p:nvCxnSpPr>
        <p:spPr>
          <a:xfrm rot="16200000" flipH="1">
            <a:off x="3848100" y="3390900"/>
            <a:ext cx="2743200" cy="838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rot="5400000">
            <a:off x="1981200" y="3124200"/>
            <a:ext cx="3581400" cy="2057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633" name="ZoneTexte 11"/>
          <p:cNvSpPr txBox="1">
            <a:spLocks noChangeArrowheads="1"/>
          </p:cNvSpPr>
          <p:nvPr/>
        </p:nvSpPr>
        <p:spPr bwMode="auto">
          <a:xfrm>
            <a:off x="4391608" y="1654314"/>
            <a:ext cx="190858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peignes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ChangeArrowheads="1"/>
          </p:cNvSpPr>
          <p:nvPr/>
        </p:nvSpPr>
        <p:spPr bwMode="auto">
          <a:xfrm>
            <a:off x="214282" y="-24"/>
            <a:ext cx="8715436" cy="6740307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2.2.1  Ordre des Aranéides: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Ordre numériquement le plus important,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 smtClean="0">
              <a:solidFill>
                <a:schemeClr val="tx1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les Araignées constituent des populations denses avec une vaste répartition géographique et une éthologie intéressante.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Leur corps comporte deux parties reliées par un étroit pédoncule ou pédicelle :</a:t>
            </a:r>
            <a:r>
              <a:rPr lang="fr-FR" sz="2400" b="1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 typeface="Courier New" pitchFamily="49" charset="0"/>
              <a:buChar char="o"/>
            </a:pPr>
            <a:r>
              <a:rPr lang="fr-FR" sz="2400" b="1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Céphalothorax</a:t>
            </a:r>
          </a:p>
          <a:p>
            <a:pPr lvl="0" algn="just" fontAlgn="base">
              <a:spcBef>
                <a:spcPct val="0"/>
              </a:spcBef>
              <a:spcAft>
                <a:spcPct val="0"/>
              </a:spcAft>
              <a:buFont typeface="Courier New" pitchFamily="49" charset="0"/>
              <a:buChar char="o"/>
            </a:pPr>
            <a:r>
              <a:rPr lang="fr-FR" sz="2400" b="1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Abdomen: 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chemeClr val="tx1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fr-FR" sz="2400" b="1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Dimorphisme sexuel </a:t>
            </a:r>
            <a:r>
              <a:rPr lang="fr-FR" sz="24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 Chez le mâle, le tarse des pédipalpes</a:t>
            </a:r>
            <a:r>
              <a:rPr lang="fr-FR" sz="2400" b="1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24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est</a:t>
            </a:r>
            <a:r>
              <a:rPr lang="fr-FR" sz="2400" b="1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24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bien développé: organe copulateur.  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 Chez la femelle : présence d’une plaque chitineuse ou </a:t>
            </a:r>
            <a:r>
              <a:rPr lang="fr-FR" sz="2400" b="1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Epigyne</a:t>
            </a:r>
            <a:endParaRPr lang="fr-FR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→  Orifice génital situé sous le pédoncule (chez le ♂ et chez la ♀).</a:t>
            </a:r>
            <a:endParaRPr lang="fr-FR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b="1" dirty="0" smtClean="0">
              <a:solidFill>
                <a:srgbClr val="FFFF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571480"/>
            <a:ext cx="8071861" cy="6000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" name="Connecteur droit 3"/>
          <p:cNvCxnSpPr/>
          <p:nvPr/>
        </p:nvCxnSpPr>
        <p:spPr>
          <a:xfrm>
            <a:off x="857224" y="3286124"/>
            <a:ext cx="2857520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1572924" y="4214818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D:\ourida 2013 decembre\ZOOLOGIE PHOTOS TP\Photos Arthropodes 2\IMG_04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500174"/>
            <a:ext cx="5715008" cy="4286256"/>
          </a:xfrm>
          <a:prstGeom prst="rect">
            <a:avLst/>
          </a:prstGeom>
          <a:noFill/>
        </p:spPr>
      </p:pic>
      <p:cxnSp>
        <p:nvCxnSpPr>
          <p:cNvPr id="4" name="Connecteur droit avec flèche 3"/>
          <p:cNvCxnSpPr/>
          <p:nvPr/>
        </p:nvCxnSpPr>
        <p:spPr>
          <a:xfrm flipV="1">
            <a:off x="2071670" y="928670"/>
            <a:ext cx="2071702" cy="192882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/>
          <p:nvPr/>
        </p:nvCxnSpPr>
        <p:spPr>
          <a:xfrm rot="5400000" flipH="1" flipV="1">
            <a:off x="3009888" y="1785926"/>
            <a:ext cx="1990740" cy="58102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4143372" y="214290"/>
            <a:ext cx="4450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Deux pédipalpes développés</a:t>
            </a:r>
          </a:p>
          <a:p>
            <a:r>
              <a:rPr lang="fr-FR" sz="2800" b="1" dirty="0" smtClean="0"/>
              <a:t> chez le mâle</a:t>
            </a:r>
            <a:endParaRPr lang="fr-FR" sz="2800" b="1" dirty="0"/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3214678" y="4929198"/>
            <a:ext cx="3214710" cy="21431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572264" y="4572008"/>
            <a:ext cx="124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Filières</a:t>
            </a:r>
            <a:endParaRPr lang="fr-FR" sz="280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D:\ourida 2013 decembre\ZOOLOGIE PHOTOS TP\Photos Arthropodes 2\IMG_043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57298"/>
            <a:ext cx="6167449" cy="4625587"/>
          </a:xfrm>
          <a:prstGeom prst="rect">
            <a:avLst/>
          </a:prstGeom>
          <a:noFill/>
        </p:spPr>
      </p:pic>
      <p:cxnSp>
        <p:nvCxnSpPr>
          <p:cNvPr id="4" name="Connecteur droit avec flèche 3"/>
          <p:cNvCxnSpPr/>
          <p:nvPr/>
        </p:nvCxnSpPr>
        <p:spPr>
          <a:xfrm flipV="1">
            <a:off x="3000364" y="3000372"/>
            <a:ext cx="3429024" cy="42862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6357950" y="2357430"/>
            <a:ext cx="30826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Epigyne développé </a:t>
            </a:r>
          </a:p>
          <a:p>
            <a:r>
              <a:rPr lang="fr-FR" sz="2800" b="1" dirty="0" smtClean="0"/>
              <a:t>chez la femelle</a:t>
            </a:r>
            <a:endParaRPr lang="fr-FR" sz="28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lum contrast="-10000"/>
            <a:extLst/>
          </a:blip>
          <a:srcRect/>
          <a:stretch>
            <a:fillRect/>
          </a:stretch>
        </p:blipFill>
        <p:spPr bwMode="auto">
          <a:xfrm>
            <a:off x="500034" y="3071810"/>
            <a:ext cx="2790825" cy="3238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lum bright="10000" contrast="10000"/>
            <a:extLst/>
          </a:blip>
          <a:srcRect/>
          <a:stretch>
            <a:fillRect/>
          </a:stretch>
        </p:blipFill>
        <p:spPr bwMode="auto">
          <a:xfrm>
            <a:off x="5500694" y="3143248"/>
            <a:ext cx="3194993" cy="32669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457200" y="0"/>
            <a:ext cx="8077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fr-FR" sz="3200" b="1" dirty="0">
                <a:solidFill>
                  <a:srgbClr val="002060"/>
                </a:solidFill>
                <a:latin typeface="Calibri" pitchFamily="34" charset="0"/>
                <a:cs typeface="Times New Roman" pitchFamily="18" charset="0"/>
              </a:rPr>
              <a:t>Leur systématique est </a:t>
            </a:r>
            <a:r>
              <a:rPr lang="fr-FR" sz="3200" b="1" u="sng" dirty="0">
                <a:solidFill>
                  <a:srgbClr val="002060"/>
                </a:solidFill>
                <a:latin typeface="Calibri" pitchFamily="34" charset="0"/>
                <a:cs typeface="Times New Roman" pitchFamily="18" charset="0"/>
              </a:rPr>
              <a:t>basée sur la </a:t>
            </a:r>
            <a:r>
              <a:rPr lang="fr-FR" sz="3200" b="1" u="sng" dirty="0">
                <a:solidFill>
                  <a:srgbClr val="FF0000"/>
                </a:solidFill>
                <a:latin typeface="Calibri" pitchFamily="34" charset="0"/>
                <a:cs typeface="Times New Roman" pitchFamily="18" charset="0"/>
              </a:rPr>
              <a:t>position du 1</a:t>
            </a:r>
            <a:r>
              <a:rPr lang="fr-FR" sz="3200" b="1" u="sng" baseline="30000" dirty="0">
                <a:solidFill>
                  <a:srgbClr val="FF0000"/>
                </a:solidFill>
                <a:latin typeface="Calibri" pitchFamily="34" charset="0"/>
                <a:cs typeface="Times New Roman" pitchFamily="18" charset="0"/>
              </a:rPr>
              <a:t>er</a:t>
            </a:r>
            <a:r>
              <a:rPr lang="fr-FR" sz="3200" b="1" u="sng" dirty="0">
                <a:solidFill>
                  <a:srgbClr val="FF0000"/>
                </a:solidFill>
                <a:latin typeface="Calibri" pitchFamily="34" charset="0"/>
                <a:cs typeface="Times New Roman" pitchFamily="18" charset="0"/>
              </a:rPr>
              <a:t> article des chélicères</a:t>
            </a:r>
            <a:r>
              <a:rPr lang="fr-FR" sz="3200" b="1" dirty="0">
                <a:solidFill>
                  <a:srgbClr val="002060"/>
                </a:solidFill>
                <a:latin typeface="Calibri" pitchFamily="34" charset="0"/>
                <a:cs typeface="Times New Roman" pitchFamily="18" charset="0"/>
              </a:rPr>
              <a:t>        </a:t>
            </a:r>
            <a:r>
              <a:rPr lang="fr-FR" sz="3200" b="1" dirty="0" smtClean="0">
                <a:solidFill>
                  <a:srgbClr val="002060"/>
                </a:solidFill>
                <a:latin typeface="Calibri" pitchFamily="34" charset="0"/>
                <a:cs typeface="Times New Roman" pitchFamily="18" charset="0"/>
              </a:rPr>
              <a:t>2  sous ordres</a:t>
            </a:r>
            <a:endParaRPr lang="fr-FR" sz="3200" b="1" dirty="0">
              <a:solidFill>
                <a:srgbClr val="002060"/>
              </a:solidFill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8596" y="1785926"/>
            <a:ext cx="3182888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fr-FR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S/O1:MYGALOMORPHE ORTHOGNATHES </a:t>
            </a:r>
            <a:r>
              <a:rPr lang="fr-FR" sz="2000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(Ortho= droit )</a:t>
            </a:r>
            <a:endParaRPr lang="fr-FR" sz="20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14942" y="1857364"/>
            <a:ext cx="3291286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fr-FR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S/O2:ARANÉOMORPHES/</a:t>
            </a:r>
          </a:p>
          <a:p>
            <a:pPr algn="ctr">
              <a:defRPr/>
            </a:pPr>
            <a:r>
              <a:rPr lang="fr-FR" sz="20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LABIDOGNATHES </a:t>
            </a:r>
          </a:p>
          <a:p>
            <a:pPr algn="ctr">
              <a:defRPr/>
            </a:pPr>
            <a:r>
              <a:rPr lang="fr-FR" sz="2000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fr-FR" sz="2000" dirty="0" err="1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Labidos</a:t>
            </a:r>
            <a:r>
              <a:rPr lang="fr-FR" sz="2000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 pince)</a:t>
            </a:r>
            <a:endParaRPr lang="fr-FR" sz="2000" dirty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4643438" y="857232"/>
            <a:ext cx="714380" cy="1588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rot="10800000" flipV="1">
            <a:off x="3071802" y="1000108"/>
            <a:ext cx="2714644" cy="66675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rot="16200000" flipH="1">
            <a:off x="5429256" y="1357298"/>
            <a:ext cx="857256" cy="14287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V="1">
            <a:off x="2000232" y="4286256"/>
            <a:ext cx="1643074" cy="5715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10800000" flipV="1">
            <a:off x="5072066" y="4214818"/>
            <a:ext cx="2000264" cy="714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3571868" y="3714752"/>
            <a:ext cx="175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Chélicères</a:t>
            </a:r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/>
          <p:cNvSpPr>
            <a:spLocks noChangeArrowheads="1"/>
          </p:cNvSpPr>
          <p:nvPr/>
        </p:nvSpPr>
        <p:spPr bwMode="auto">
          <a:xfrm>
            <a:off x="285720" y="1318021"/>
            <a:ext cx="8643998" cy="50167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Seule la classe des </a:t>
            </a:r>
            <a:r>
              <a:rPr kumimoji="0" lang="fr-FR" sz="36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Insecta</a:t>
            </a:r>
            <a:r>
              <a:rPr kumimoji="0" lang="fr-FR" sz="32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est développée.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914400" marR="0" lvl="2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fr-FR" sz="36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Principaux caractères des </a:t>
            </a:r>
            <a:r>
              <a:rPr kumimoji="0" lang="fr-FR" sz="3600" b="1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Insecta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</a:t>
            </a:r>
          </a:p>
          <a:p>
            <a:pPr marL="914400" marR="0" lvl="2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Le corps comprend 3 régions ou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tagmes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</a:t>
            </a:r>
            <a:endParaRPr kumimoji="0" lang="fr-FR" sz="28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sz="2800" b="1" i="0" u="none" strike="noStrike" cap="none" normalizeH="0" baseline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Une tête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portant une paire d’antenne, des yeux composés 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ommatidies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), des yeux simples (ocelles) et les pièces buccales.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sz="28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Un thorax</a:t>
            </a:r>
            <a:r>
              <a:rPr lang="fr-FR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portant trois paires de pattes articulées et deux paires </a:t>
            </a:r>
            <a:r>
              <a:rPr lang="fr-FR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d’ailes </a:t>
            </a:r>
            <a:r>
              <a:rPr lang="fr-FR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chez l’adulte.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4348" y="214290"/>
            <a:ext cx="7329251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sz="4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2.3.Sous-phylum des Hexapodes </a:t>
            </a:r>
            <a:endParaRPr lang="fr-F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282" y="428604"/>
            <a:ext cx="8715436" cy="56323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fr-FR" sz="28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Un abdomen </a:t>
            </a:r>
            <a:r>
              <a:rPr lang="fr-FR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ne portant pas d’appendices articulés, à l’exception des: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800" dirty="0" smtClean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 </a:t>
            </a:r>
            <a:r>
              <a:rPr lang="fr-F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Cerques</a:t>
            </a:r>
            <a:r>
              <a:rPr lang="fr-FR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(organes sensoriels) et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800" dirty="0" smtClean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Pièces génitales externes: </a:t>
            </a:r>
            <a:r>
              <a:rPr lang="fr-F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Génitalia</a:t>
            </a:r>
            <a:r>
              <a:rPr lang="fr-FR" sz="28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</a:t>
            </a:r>
            <a:r>
              <a:rPr lang="fr-FR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chez la femelle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(tarière de ponte ou oviscapte) et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Gonopodes</a:t>
            </a:r>
            <a:r>
              <a:rPr lang="fr-FR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chez le mâle (organe d’accouplement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protractile).</a:t>
            </a:r>
            <a:endParaRPr lang="fr-FR" sz="28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insecte"/>
          <p:cNvPicPr/>
          <p:nvPr/>
        </p:nvPicPr>
        <p:blipFill>
          <a:blip r:embed="rId2" cstate="print">
            <a:lum bright="-20000" contrast="40000"/>
          </a:blip>
          <a:srcRect/>
          <a:stretch>
            <a:fillRect/>
          </a:stretch>
        </p:blipFill>
        <p:spPr bwMode="auto">
          <a:xfrm>
            <a:off x="1071538" y="1142984"/>
            <a:ext cx="7072362" cy="3929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5" name="Rectangle 1"/>
          <p:cNvSpPr>
            <a:spLocks noChangeArrowheads="1"/>
          </p:cNvSpPr>
          <p:nvPr/>
        </p:nvSpPr>
        <p:spPr bwMode="auto">
          <a:xfrm>
            <a:off x="361416" y="5500702"/>
            <a:ext cx="866602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Figure  : Morphologie externe d’un insec</a:t>
            </a:r>
            <a:r>
              <a:rPr lang="fr-FR" sz="2800" b="1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te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(Sauterelle).</a:t>
            </a: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4286248" y="5786454"/>
            <a:ext cx="1714512" cy="21431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4286248" y="5786454"/>
            <a:ext cx="1571636" cy="2143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28992" y="285728"/>
            <a:ext cx="1857388" cy="40011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000" b="1" dirty="0" smtClean="0"/>
              <a:t>REGNE ANIMAL</a:t>
            </a:r>
            <a:endParaRPr lang="fr-FR" sz="2000" b="1" dirty="0"/>
          </a:p>
        </p:txBody>
      </p:sp>
      <p:sp>
        <p:nvSpPr>
          <p:cNvPr id="3" name="Rectangle 2"/>
          <p:cNvSpPr/>
          <p:nvPr/>
        </p:nvSpPr>
        <p:spPr>
          <a:xfrm>
            <a:off x="285720" y="428604"/>
            <a:ext cx="2286016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400" b="1" dirty="0" smtClean="0">
                <a:solidFill>
                  <a:schemeClr val="tx1"/>
                </a:solidFill>
              </a:rPr>
              <a:t>SOUS-REGNE</a:t>
            </a:r>
            <a:endParaRPr lang="fr-FR" sz="2400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5720" y="857232"/>
            <a:ext cx="2286016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 smtClean="0"/>
              <a:t>  </a:t>
            </a:r>
            <a:r>
              <a:rPr lang="fr-FR" b="1" dirty="0" smtClean="0"/>
              <a:t>PROTOZOAIRES</a:t>
            </a:r>
          </a:p>
          <a:p>
            <a:r>
              <a:rPr lang="fr-FR" dirty="0" smtClean="0"/>
              <a:t>Animaux unicellulaires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6072198" y="428604"/>
            <a:ext cx="2286016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400" b="1" dirty="0" smtClean="0">
                <a:solidFill>
                  <a:schemeClr val="tx1"/>
                </a:solidFill>
              </a:rPr>
              <a:t>SOUS-REGNE</a:t>
            </a:r>
            <a:endParaRPr lang="fr-FR" sz="24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29322" y="857232"/>
            <a:ext cx="250033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b="1" dirty="0" smtClean="0"/>
              <a:t>METAZOAIRES</a:t>
            </a:r>
          </a:p>
          <a:p>
            <a:r>
              <a:rPr lang="fr-FR" dirty="0" smtClean="0"/>
              <a:t>Animaux pluricellulaires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1928802"/>
            <a:ext cx="2428892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</a:rPr>
              <a:t>SARCOMASTIGOPHORA</a:t>
            </a:r>
          </a:p>
          <a:p>
            <a:r>
              <a:rPr lang="fr-FR" dirty="0" smtClean="0">
                <a:solidFill>
                  <a:schemeClr val="tx1"/>
                </a:solidFill>
              </a:rPr>
              <a:t>APICOMPLEXA</a:t>
            </a:r>
          </a:p>
          <a:p>
            <a:r>
              <a:rPr lang="fr-FR" dirty="0" smtClean="0">
                <a:solidFill>
                  <a:schemeClr val="tx1"/>
                </a:solidFill>
              </a:rPr>
              <a:t>CILIOPHORA</a:t>
            </a:r>
          </a:p>
          <a:p>
            <a:r>
              <a:rPr lang="fr-FR" dirty="0" smtClean="0">
                <a:solidFill>
                  <a:schemeClr val="tx1"/>
                </a:solidFill>
              </a:rPr>
              <a:t>MYXOZOA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43306" y="1857364"/>
            <a:ext cx="2286016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000" b="1" dirty="0" smtClean="0">
                <a:solidFill>
                  <a:schemeClr val="tx1"/>
                </a:solidFill>
              </a:rPr>
              <a:t>TRIPLOBLASTIQUES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15140" y="2285992"/>
            <a:ext cx="2071702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</a:rPr>
              <a:t>SPONGIAIRES</a:t>
            </a:r>
          </a:p>
          <a:p>
            <a:r>
              <a:rPr lang="fr-FR" dirty="0" smtClean="0">
                <a:solidFill>
                  <a:schemeClr val="tx1"/>
                </a:solidFill>
              </a:rPr>
              <a:t>CNIDAIRES</a:t>
            </a:r>
          </a:p>
          <a:p>
            <a:r>
              <a:rPr lang="fr-FR" dirty="0" smtClean="0">
                <a:solidFill>
                  <a:schemeClr val="tx1"/>
                </a:solidFill>
              </a:rPr>
              <a:t>CTENAIRES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71736" y="2928934"/>
            <a:ext cx="1625701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2000" b="1" dirty="0" smtClean="0"/>
              <a:t>COELOMATES</a:t>
            </a:r>
            <a:endParaRPr lang="fr-FR" sz="2000" b="1" dirty="0"/>
          </a:p>
        </p:txBody>
      </p:sp>
      <p:sp>
        <p:nvSpPr>
          <p:cNvPr id="14" name="Rectangle 13"/>
          <p:cNvSpPr/>
          <p:nvPr/>
        </p:nvSpPr>
        <p:spPr>
          <a:xfrm>
            <a:off x="4929190" y="3071810"/>
            <a:ext cx="1778179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fr-FR" sz="2000" b="1" dirty="0" smtClean="0"/>
              <a:t>ACOELOMATES</a:t>
            </a:r>
            <a:endParaRPr lang="fr-FR" sz="2000" b="1" dirty="0"/>
          </a:p>
        </p:txBody>
      </p:sp>
      <p:sp>
        <p:nvSpPr>
          <p:cNvPr id="15" name="Rectangle 14"/>
          <p:cNvSpPr/>
          <p:nvPr/>
        </p:nvSpPr>
        <p:spPr>
          <a:xfrm>
            <a:off x="6357950" y="3786190"/>
            <a:ext cx="2286016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fr-FR" dirty="0" smtClean="0"/>
              <a:t>ROTIFERES</a:t>
            </a:r>
          </a:p>
          <a:p>
            <a:r>
              <a:rPr lang="fr-FR" u="sng" dirty="0" smtClean="0"/>
              <a:t>PLATHELMINTHES</a:t>
            </a:r>
          </a:p>
          <a:p>
            <a:r>
              <a:rPr lang="fr-FR" dirty="0" smtClean="0"/>
              <a:t>NEMERTIENS</a:t>
            </a:r>
          </a:p>
          <a:p>
            <a:r>
              <a:rPr lang="fr-FR" u="sng" dirty="0" smtClean="0"/>
              <a:t>NEMATHELMINTHES</a:t>
            </a:r>
            <a:endParaRPr lang="fr-FR" u="sng" dirty="0"/>
          </a:p>
        </p:txBody>
      </p:sp>
      <p:sp>
        <p:nvSpPr>
          <p:cNvPr id="16" name="Rectangle 15"/>
          <p:cNvSpPr/>
          <p:nvPr/>
        </p:nvSpPr>
        <p:spPr>
          <a:xfrm>
            <a:off x="785786" y="3714752"/>
            <a:ext cx="2325637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sz="2000" b="1" dirty="0" smtClean="0">
                <a:solidFill>
                  <a:schemeClr val="tx2">
                    <a:lumMod val="50000"/>
                  </a:schemeClr>
                </a:solidFill>
              </a:rPr>
              <a:t>DEUTEROSTOMIENS</a:t>
            </a:r>
            <a:endParaRPr lang="fr-FR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14678" y="3714752"/>
            <a:ext cx="2043829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sz="2000" b="1" dirty="0" smtClean="0"/>
              <a:t>PROTOSTOMIENS</a:t>
            </a:r>
            <a:endParaRPr lang="fr-FR" sz="2000" b="1" dirty="0"/>
          </a:p>
        </p:txBody>
      </p:sp>
      <p:sp>
        <p:nvSpPr>
          <p:cNvPr id="18" name="Rectangle 17"/>
          <p:cNvSpPr/>
          <p:nvPr/>
        </p:nvSpPr>
        <p:spPr>
          <a:xfrm>
            <a:off x="4214810" y="4714884"/>
            <a:ext cx="2000264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000" b="1" dirty="0" smtClean="0">
                <a:solidFill>
                  <a:schemeClr val="tx1"/>
                </a:solidFill>
              </a:rPr>
              <a:t>HYPONEURIENS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14810" y="5143512"/>
            <a:ext cx="2000264" cy="923330"/>
          </a:xfrm>
          <a:prstGeom prst="rect">
            <a:avLst/>
          </a:prstGeom>
        </p:spPr>
        <p:style>
          <a:lnRef idx="0">
            <a:scrgbClr r="0" g="0" b="0"/>
          </a:lnRef>
          <a:fillRef idx="1002">
            <a:schemeClr val="lt1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/>
          <a:p>
            <a:r>
              <a:rPr lang="fr-FR" dirty="0" smtClean="0"/>
              <a:t>ANNELIDES</a:t>
            </a:r>
          </a:p>
          <a:p>
            <a:r>
              <a:rPr lang="fr-FR" dirty="0" smtClean="0"/>
              <a:t>MOLLUSQUES</a:t>
            </a:r>
          </a:p>
          <a:p>
            <a:r>
              <a:rPr lang="fr-FR" dirty="0" smtClean="0"/>
              <a:t>ARTHROPODES</a:t>
            </a:r>
            <a:endParaRPr lang="fr-FR" dirty="0"/>
          </a:p>
        </p:txBody>
      </p:sp>
      <p:sp>
        <p:nvSpPr>
          <p:cNvPr id="20" name="Rectangle 19"/>
          <p:cNvSpPr/>
          <p:nvPr/>
        </p:nvSpPr>
        <p:spPr>
          <a:xfrm>
            <a:off x="1714480" y="4714884"/>
            <a:ext cx="2357454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000" b="1" dirty="0" smtClean="0">
                <a:solidFill>
                  <a:schemeClr val="tx1"/>
                </a:solidFill>
              </a:rPr>
              <a:t>EPITHELIONEURIENS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4714884"/>
            <a:ext cx="1646084" cy="40011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000" b="1" dirty="0" smtClean="0">
                <a:solidFill>
                  <a:schemeClr val="tx2">
                    <a:lumMod val="50000"/>
                  </a:schemeClr>
                </a:solidFill>
              </a:rPr>
              <a:t>EPINEURIENS</a:t>
            </a:r>
            <a:endParaRPr lang="fr-FR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5143512"/>
            <a:ext cx="1643042" cy="923330"/>
          </a:xfrm>
          <a:prstGeom prst="rect">
            <a:avLst/>
          </a:prstGeom>
        </p:spPr>
        <p:style>
          <a:lnRef idx="0">
            <a:scrgbClr r="0" g="0" b="0"/>
          </a:lnRef>
          <a:fillRef idx="1002">
            <a:schemeClr val="lt1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/>
          <a:p>
            <a:r>
              <a:rPr lang="fr-FR" dirty="0" smtClean="0"/>
              <a:t>PROCORDES</a:t>
            </a:r>
          </a:p>
          <a:p>
            <a:r>
              <a:rPr lang="fr-FR" dirty="0" smtClean="0"/>
              <a:t>CRANIATES  OU </a:t>
            </a:r>
          </a:p>
          <a:p>
            <a:r>
              <a:rPr lang="fr-FR" dirty="0" smtClean="0"/>
              <a:t>VERTEBRES</a:t>
            </a:r>
            <a:endParaRPr lang="fr-FR" dirty="0"/>
          </a:p>
        </p:txBody>
      </p:sp>
      <p:sp>
        <p:nvSpPr>
          <p:cNvPr id="23" name="Rectangle 22"/>
          <p:cNvSpPr/>
          <p:nvPr/>
        </p:nvSpPr>
        <p:spPr>
          <a:xfrm>
            <a:off x="1714480" y="5143512"/>
            <a:ext cx="2286016" cy="923330"/>
          </a:xfrm>
          <a:prstGeom prst="rect">
            <a:avLst/>
          </a:prstGeom>
        </p:spPr>
        <p:style>
          <a:lnRef idx="0">
            <a:scrgbClr r="0" g="0" b="0"/>
          </a:lnRef>
          <a:fillRef idx="1002">
            <a:schemeClr val="lt1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ECHINODERMES</a:t>
            </a:r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STOMOCHORDES</a:t>
            </a:r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PROGONOPHORES</a:t>
            </a:r>
            <a:endParaRPr lang="fr-FR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88066" name="Connecteur droit avec flèche 290"/>
          <p:cNvCxnSpPr>
            <a:cxnSpLocks noChangeShapeType="1"/>
            <a:stCxn id="2" idx="1"/>
            <a:endCxn id="3" idx="3"/>
          </p:cNvCxnSpPr>
          <p:nvPr/>
        </p:nvCxnSpPr>
        <p:spPr bwMode="auto">
          <a:xfrm rot="10800000" flipV="1">
            <a:off x="2571736" y="485783"/>
            <a:ext cx="857256" cy="173654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067" name="Connecteur droit avec flèche 290"/>
          <p:cNvCxnSpPr>
            <a:cxnSpLocks noChangeShapeType="1"/>
          </p:cNvCxnSpPr>
          <p:nvPr/>
        </p:nvCxnSpPr>
        <p:spPr bwMode="auto">
          <a:xfrm rot="10800000" flipV="1">
            <a:off x="3571868" y="2285992"/>
            <a:ext cx="1000132" cy="64294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88068" name="Connecteur droit avec flèche 293"/>
          <p:cNvCxnSpPr>
            <a:cxnSpLocks noChangeShapeType="1"/>
            <a:stCxn id="2" idx="3"/>
          </p:cNvCxnSpPr>
          <p:nvPr/>
        </p:nvCxnSpPr>
        <p:spPr bwMode="auto">
          <a:xfrm>
            <a:off x="5286380" y="485783"/>
            <a:ext cx="785818" cy="300011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290"/>
          <p:cNvCxnSpPr>
            <a:cxnSpLocks noChangeShapeType="1"/>
          </p:cNvCxnSpPr>
          <p:nvPr/>
        </p:nvCxnSpPr>
        <p:spPr bwMode="auto">
          <a:xfrm rot="10800000" flipV="1">
            <a:off x="5000628" y="1500174"/>
            <a:ext cx="1500198" cy="35719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4" name="Connecteur droit avec flèche 293"/>
          <p:cNvCxnSpPr>
            <a:cxnSpLocks noChangeShapeType="1"/>
          </p:cNvCxnSpPr>
          <p:nvPr/>
        </p:nvCxnSpPr>
        <p:spPr bwMode="auto">
          <a:xfrm>
            <a:off x="6429388" y="1500174"/>
            <a:ext cx="1000132" cy="28575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5" name="Connecteur droit avec flèche 293"/>
          <p:cNvCxnSpPr>
            <a:cxnSpLocks noChangeShapeType="1"/>
          </p:cNvCxnSpPr>
          <p:nvPr/>
        </p:nvCxnSpPr>
        <p:spPr bwMode="auto">
          <a:xfrm>
            <a:off x="4572000" y="2285992"/>
            <a:ext cx="857256" cy="78581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7" name="Connecteur droit avec flèche 293"/>
          <p:cNvCxnSpPr>
            <a:cxnSpLocks noChangeShapeType="1"/>
          </p:cNvCxnSpPr>
          <p:nvPr/>
        </p:nvCxnSpPr>
        <p:spPr bwMode="auto">
          <a:xfrm>
            <a:off x="3214678" y="3286124"/>
            <a:ext cx="642942" cy="42862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9" name="Connecteur droit avec flèche 290"/>
          <p:cNvCxnSpPr>
            <a:cxnSpLocks noChangeShapeType="1"/>
          </p:cNvCxnSpPr>
          <p:nvPr/>
        </p:nvCxnSpPr>
        <p:spPr bwMode="auto">
          <a:xfrm rot="10800000" flipV="1">
            <a:off x="2143108" y="3286124"/>
            <a:ext cx="1071570" cy="42862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4" name="Connecteur droit avec flèche 293"/>
          <p:cNvCxnSpPr>
            <a:cxnSpLocks noChangeShapeType="1"/>
            <a:stCxn id="17" idx="2"/>
          </p:cNvCxnSpPr>
          <p:nvPr/>
        </p:nvCxnSpPr>
        <p:spPr bwMode="auto">
          <a:xfrm rot="16200000" flipH="1">
            <a:off x="4140004" y="4211450"/>
            <a:ext cx="528584" cy="33540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9" name="Connecteur droit avec flèche 290"/>
          <p:cNvCxnSpPr>
            <a:cxnSpLocks noChangeShapeType="1"/>
            <a:stCxn id="16" idx="2"/>
          </p:cNvCxnSpPr>
          <p:nvPr/>
        </p:nvCxnSpPr>
        <p:spPr bwMode="auto">
          <a:xfrm rot="5400000">
            <a:off x="1102904" y="3726307"/>
            <a:ext cx="457146" cy="123425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2" name="Connecteur droit avec flèche 293"/>
          <p:cNvCxnSpPr>
            <a:cxnSpLocks noChangeShapeType="1"/>
            <a:stCxn id="16" idx="2"/>
            <a:endCxn id="20" idx="0"/>
          </p:cNvCxnSpPr>
          <p:nvPr/>
        </p:nvCxnSpPr>
        <p:spPr bwMode="auto">
          <a:xfrm rot="16200000" flipH="1">
            <a:off x="2120895" y="3942572"/>
            <a:ext cx="600022" cy="94460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6" name="Connecteur droit avec flèche 290"/>
          <p:cNvCxnSpPr>
            <a:cxnSpLocks noChangeShapeType="1"/>
            <a:endCxn id="9" idx="0"/>
          </p:cNvCxnSpPr>
          <p:nvPr/>
        </p:nvCxnSpPr>
        <p:spPr bwMode="auto">
          <a:xfrm rot="16200000" flipH="1">
            <a:off x="1000116" y="1714472"/>
            <a:ext cx="428628" cy="32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6286512" y="3429000"/>
            <a:ext cx="500066" cy="35719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6500826" y="1857364"/>
            <a:ext cx="2214578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b="1" dirty="0" smtClean="0"/>
              <a:t>DIPLOBLASTIQUES</a:t>
            </a:r>
            <a:endParaRPr lang="fr-FR" sz="2000" b="1" dirty="0"/>
          </a:p>
        </p:txBody>
      </p:sp>
      <p:sp>
        <p:nvSpPr>
          <p:cNvPr id="84" name="ZoneTexte 83"/>
          <p:cNvSpPr txBox="1"/>
          <p:nvPr/>
        </p:nvSpPr>
        <p:spPr>
          <a:xfrm>
            <a:off x="642910" y="6286520"/>
            <a:ext cx="6572296" cy="58477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3200" b="1" dirty="0" smtClean="0"/>
              <a:t>Plan d’organisation  du règne animal</a:t>
            </a:r>
            <a:endParaRPr lang="fr-FR" sz="3200" b="1" dirty="0"/>
          </a:p>
        </p:txBody>
      </p:sp>
      <p:cxnSp>
        <p:nvCxnSpPr>
          <p:cNvPr id="43" name="Connecteur droit avec flèche 42"/>
          <p:cNvCxnSpPr>
            <a:endCxn id="45" idx="3"/>
          </p:cNvCxnSpPr>
          <p:nvPr/>
        </p:nvCxnSpPr>
        <p:spPr>
          <a:xfrm rot="10800000">
            <a:off x="5786446" y="5893612"/>
            <a:ext cx="928694" cy="3571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286248" y="5715016"/>
            <a:ext cx="1500198" cy="357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93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ChangeArrowheads="1"/>
          </p:cNvSpPr>
          <p:nvPr/>
        </p:nvSpPr>
        <p:spPr bwMode="auto">
          <a:xfrm>
            <a:off x="1" y="0"/>
            <a:ext cx="9144000" cy="6678751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Les pièces buccales et leurs adaptations :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L’architecture buccale fondamentale est la même pour tous les insectes : labre (lèvre supérieure), labium (lèvre inférieure), mandibules, mâchoires.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L’importance de leur développement ainsi que leur morphologie sont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en fonction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du régime alimentaire de l’espèce : la spécialisation des pièces buccales constitue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l’adaptation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au régime alimentaire.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Appareil buccal broyeur (type primitif) : Criquet, Cafard 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Appareil buccal broyeur-lécheur- labial : Abeille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Appareil buccal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piqueur-suceur : Moustique femelle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Cigale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Appareil buccal suceur-labial : Mouche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Appareil buccal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suceur-maxillaire : Papillon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llipse 2"/>
          <p:cNvSpPr/>
          <p:nvPr/>
        </p:nvSpPr>
        <p:spPr>
          <a:xfrm>
            <a:off x="0" y="1000108"/>
            <a:ext cx="785786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llipse 3"/>
          <p:cNvSpPr/>
          <p:nvPr/>
        </p:nvSpPr>
        <p:spPr>
          <a:xfrm>
            <a:off x="3714744" y="1000108"/>
            <a:ext cx="928694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7500958" y="1000108"/>
            <a:ext cx="1643042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-91333" y="1401890"/>
            <a:ext cx="1643042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/>
          <p:cNvSpPr>
            <a:spLocks noChangeArrowheads="1"/>
          </p:cNvSpPr>
          <p:nvPr/>
        </p:nvSpPr>
        <p:spPr bwMode="auto">
          <a:xfrm>
            <a:off x="1" y="0"/>
            <a:ext cx="9144000" cy="7232749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191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4191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Développement post-embryonnaire :</a:t>
            </a:r>
            <a:endParaRPr kumimoji="0" lang="fr-F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La métamorphose est une caractéristique importante dans le développement des insectes. </a:t>
            </a: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Elle s’effectue de diverses manières et a lieu généralement après éclosion de l’œuf, selon des modalités et à des degrés variés.</a:t>
            </a: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Stade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Larvaire :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plusieurs stades, et diverses appellations: chenille, Asticot.</a:t>
            </a: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Stade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Nymphal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(stade de repos), plusieurs appellations : Nymphe, chrysalide, pupe.</a:t>
            </a: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Stade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Imago 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ou jeune adulte.</a:t>
            </a: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7158" y="3214686"/>
            <a:ext cx="2428892" cy="5715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500034" y="4572008"/>
            <a:ext cx="2500330" cy="5000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500034" y="6286496"/>
            <a:ext cx="1928858" cy="5715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/>
          <p:cNvSpPr>
            <a:spLocks noChangeArrowheads="1"/>
          </p:cNvSpPr>
          <p:nvPr/>
        </p:nvSpPr>
        <p:spPr bwMode="auto">
          <a:xfrm>
            <a:off x="0" y="214290"/>
            <a:ext cx="9144000" cy="634019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sz="40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Développement sans métamorphose 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fr-FR" sz="2400" b="1" dirty="0">
              <a:solidFill>
                <a:srgbClr val="FFFF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2800" b="1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Amétabolie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(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métabole=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changement),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(Insectes </a:t>
            </a:r>
            <a:r>
              <a:rPr kumimoji="0" lang="fr-FR" sz="2800" b="1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amétaboles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): 	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Cas des Aptères (</a:t>
            </a:r>
            <a:r>
              <a:rPr kumimoji="0" lang="fr-FR" sz="2800" b="1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lepisme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 poisson d’argent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). 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sz="2400"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sz="2400"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Œuf…..+Eclosion……….………+……...…………++ Imago</a:t>
            </a:r>
            <a:endParaRPr kumimoji="0" lang="fr-FR" sz="28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 smtClean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5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[</a:t>
            </a:r>
            <a:r>
              <a:rPr kumimoji="0" lang="fr-FR" sz="25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Jeune de + en + grand mais semblable à l’adulte = (mue imaginale)]</a:t>
            </a:r>
            <a:endParaRPr kumimoji="0" lang="fr-FR" sz="25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5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357166"/>
            <a:ext cx="8501090" cy="8572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/>
          <p:cNvSpPr>
            <a:spLocks noChangeArrowheads="1"/>
          </p:cNvSpPr>
          <p:nvPr/>
        </p:nvSpPr>
        <p:spPr bwMode="auto">
          <a:xfrm>
            <a:off x="1" y="0"/>
            <a:ext cx="9144000" cy="698652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17513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417513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sz="32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Développement avec métamorphose incomplète= </a:t>
            </a:r>
            <a:r>
              <a:rPr kumimoji="0" lang="fr-FR" sz="3200" b="1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Hétérométabolie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	(Insectes hétérométaboles) :</a:t>
            </a:r>
            <a:endParaRPr kumimoji="0" lang="fr-FR" sz="32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175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sz="2400" b="1" dirty="0" smtClean="0">
              <a:solidFill>
                <a:srgbClr val="FFFF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4175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2" indent="417513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sz="2800" b="1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Hétérométabolie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1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paurométabolie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 (</a:t>
            </a:r>
            <a:r>
              <a:rPr kumimoji="0" lang="fr-FR" sz="2800" b="0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pauro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 peu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):</a:t>
            </a:r>
            <a:endParaRPr kumimoji="0" lang="fr-FR" sz="28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175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</a:t>
            </a:r>
          </a:p>
          <a:p>
            <a:pPr marL="0" marR="0" lvl="0" indent="4175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La larve diffère de l’imago par sa taille, l’absence des ailes et par l’immaturité de l’appareil génital.</a:t>
            </a:r>
          </a:p>
          <a:p>
            <a:pPr marL="0" marR="0" lvl="0" indent="4175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175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fr-FR" sz="36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Cas des Orthoptères et des Dictyoptères.</a:t>
            </a:r>
          </a:p>
          <a:p>
            <a:pPr marL="0" marR="0" lvl="0" indent="4175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lang="fr-FR" sz="2400"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4175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175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lang="fr-FR" sz="24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4175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Calibri" pitchFamily="34" charset="0"/>
              <a:cs typeface="Times New Roman" pitchFamily="18" charset="0"/>
            </a:endParaRPr>
          </a:p>
          <a:p>
            <a:pPr marL="0" marR="0" lvl="0" indent="4175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8858280" cy="7857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llipse 3"/>
          <p:cNvSpPr/>
          <p:nvPr/>
        </p:nvSpPr>
        <p:spPr>
          <a:xfrm>
            <a:off x="1285852" y="2071678"/>
            <a:ext cx="5286412" cy="1000132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/>
          <p:cNvSpPr>
            <a:spLocks noChangeArrowheads="1"/>
          </p:cNvSpPr>
          <p:nvPr/>
        </p:nvSpPr>
        <p:spPr bwMode="auto">
          <a:xfrm>
            <a:off x="0" y="0"/>
            <a:ext cx="9144000" cy="85561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191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lvl="1" indent="419100" algn="just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sz="3400" b="1" i="0" u="none" strike="noStrike" cap="none" normalizeH="0" baseline="0" dirty="0" err="1" smtClean="0">
                <a:ln>
                  <a:noFill/>
                </a:ln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Hétérométabolie</a:t>
            </a:r>
            <a:r>
              <a:rPr kumimoji="0" lang="fr-FR" sz="3400" b="1" i="0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3400" b="1" i="0" u="none" strike="noStrike" cap="none" normalizeH="0" baseline="0" dirty="0" err="1" smtClean="0">
                <a:ln>
                  <a:noFill/>
                </a:ln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hémimétabolie</a:t>
            </a:r>
            <a:r>
              <a:rPr kumimoji="0" lang="fr-FR" sz="3400" b="1" i="0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 (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hémi=demi) :</a:t>
            </a:r>
          </a:p>
          <a:p>
            <a:pPr marL="0" marR="0" lvl="0" indent="4191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191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La larve a une écologie différente de celle de l’imago par son habitat et son mode de vie.</a:t>
            </a: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normalizeH="0" baseline="0" dirty="0" smtClean="0">
              <a:ln>
                <a:noFill/>
              </a:ln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lvl="0" indent="41910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800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*   Cas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des Odonates : larve aquatique et adulte aérien.</a:t>
            </a:r>
            <a:endParaRPr lang="fr-FR" sz="2800" dirty="0" smtClean="0"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sz="2800" b="0" i="0" u="none" strike="noStrike" cap="none" normalizeH="0" baseline="0" dirty="0" smtClean="0">
              <a:ln>
                <a:noFill/>
              </a:ln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8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*  Cas des Homoptères : la larve vit sous terre, et l’adulte est arboricole.</a:t>
            </a: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FFF00"/>
              </a:solidFill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FFF00"/>
              </a:solidFill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FFF00"/>
              </a:solidFill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llipse 2"/>
          <p:cNvSpPr/>
          <p:nvPr/>
        </p:nvSpPr>
        <p:spPr>
          <a:xfrm>
            <a:off x="785786" y="142852"/>
            <a:ext cx="6072230" cy="857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métamorphose incomplète"/>
          <p:cNvPicPr/>
          <p:nvPr/>
        </p:nvPicPr>
        <p:blipFill>
          <a:blip r:embed="rId2" cstate="print">
            <a:lum bright="-10000" contrast="40000"/>
          </a:blip>
          <a:srcRect/>
          <a:stretch>
            <a:fillRect/>
          </a:stretch>
        </p:blipFill>
        <p:spPr bwMode="auto">
          <a:xfrm>
            <a:off x="428596" y="500042"/>
            <a:ext cx="8215370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1" name="Rectangle 1"/>
          <p:cNvSpPr>
            <a:spLocks noChangeArrowheads="1"/>
          </p:cNvSpPr>
          <p:nvPr/>
        </p:nvSpPr>
        <p:spPr bwMode="auto">
          <a:xfrm>
            <a:off x="0" y="6000768"/>
            <a:ext cx="8858002" cy="55399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3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Figure 13. 5 : Métamorphose incomplète des Insectes</a:t>
            </a:r>
            <a:endParaRPr kumimoji="0" lang="fr-FR" sz="3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/>
          <p:cNvSpPr>
            <a:spLocks noChangeArrowheads="1"/>
          </p:cNvSpPr>
          <p:nvPr/>
        </p:nvSpPr>
        <p:spPr bwMode="auto">
          <a:xfrm>
            <a:off x="0" y="0"/>
            <a:ext cx="9144000" cy="6801862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17513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417513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Développement avec métamorphose complète</a:t>
            </a:r>
          </a:p>
          <a:p>
            <a:pPr marL="0" marR="0" lvl="0" indent="417513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417513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 </a:t>
            </a:r>
            <a:r>
              <a:rPr kumimoji="0" lang="fr-FR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Holométabolie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kumimoji="0" lang="fr-F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holo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=entier)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(Insectes holométaboles) :</a:t>
            </a:r>
          </a:p>
          <a:p>
            <a:pPr marL="0" marR="0" lvl="0" indent="417513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175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L’imago est très différent de la larve (forme et régime alimentaire). La mue nymphale est caractérisée par les phénomènes d’histogénèse (développement des organes spécifiques à l’imago), d’histolyse (destruction des organes larvaires) et de remaniements (organes communs à la larve et à l’imago).</a:t>
            </a:r>
          </a:p>
          <a:p>
            <a:pPr marL="0" marR="0" lvl="0" indent="4175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175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Cas des Lépidoptères : chenille-chrysalide-imago </a:t>
            </a:r>
          </a:p>
          <a:p>
            <a:pPr marL="0" marR="0" lvl="0" indent="4175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175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Cas des Hyménoptères : larve-nymphe-imago </a:t>
            </a:r>
          </a:p>
          <a:p>
            <a:pPr marL="0" marR="0" lvl="0" indent="4175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175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Cas des Diptères : Asticot -pupe-imago</a:t>
            </a:r>
          </a:p>
        </p:txBody>
      </p:sp>
      <p:sp>
        <p:nvSpPr>
          <p:cNvPr id="3" name="Rectangle 2"/>
          <p:cNvSpPr/>
          <p:nvPr/>
        </p:nvSpPr>
        <p:spPr>
          <a:xfrm>
            <a:off x="428596" y="142852"/>
            <a:ext cx="8358214" cy="7143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métamorphose complète"/>
          <p:cNvPicPr/>
          <p:nvPr/>
        </p:nvPicPr>
        <p:blipFill>
          <a:blip r:embed="rId2" cstate="print">
            <a:lum bright="-10000" contrast="40000"/>
          </a:blip>
          <a:srcRect/>
          <a:stretch>
            <a:fillRect/>
          </a:stretch>
        </p:blipFill>
        <p:spPr bwMode="auto">
          <a:xfrm>
            <a:off x="642910" y="428604"/>
            <a:ext cx="7429552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3" name="Rectangle 1"/>
          <p:cNvSpPr>
            <a:spLocks noChangeArrowheads="1"/>
          </p:cNvSpPr>
          <p:nvPr/>
        </p:nvSpPr>
        <p:spPr bwMode="auto">
          <a:xfrm>
            <a:off x="50869" y="5715016"/>
            <a:ext cx="9093131" cy="5847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Figure 13. 6 : Métamorphose complète des Insectes</a:t>
            </a:r>
            <a:endParaRPr kumimoji="0" lang="fr-F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http://download.vikidia.org/vikidia/fr/images/thumb/f/f5/Agraulis_vanillae_caterpillar.JPG/200px-Agraulis_vanillae_caterpilla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071546"/>
            <a:ext cx="3143272" cy="20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4" descr="http://download.vikidia.org/vikidia/fr/images/thumb/7/73/Chrysalis5504.jpg/104px-Chrysalis550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3570" y="428604"/>
            <a:ext cx="2643206" cy="4067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6" descr="http://download.vikidia.org/vikidia/fr/images/thumb/4/44/Gulf_Fritillary_0541.jpg/142px-Gulf_Fritillary_054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2975" y="3929066"/>
            <a:ext cx="2471939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500034" y="3214686"/>
            <a:ext cx="2857520" cy="5847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fr-FR" sz="3200" b="1" dirty="0"/>
              <a:t>Larve= chenille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286380" y="4500570"/>
            <a:ext cx="3571900" cy="107721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fr-FR" sz="3200" b="1" dirty="0"/>
              <a:t>Nymphe </a:t>
            </a:r>
            <a:r>
              <a:rPr lang="fr-FR" sz="3200" b="1" dirty="0" smtClean="0"/>
              <a:t>= chrysalide</a:t>
            </a:r>
            <a:endParaRPr lang="fr-FR" sz="32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3643306" y="5929330"/>
            <a:ext cx="3171800" cy="5847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fr-FR" sz="3200" b="1" dirty="0"/>
              <a:t>Imago=papillon</a:t>
            </a:r>
          </a:p>
        </p:txBody>
      </p:sp>
      <p:sp>
        <p:nvSpPr>
          <p:cNvPr id="57352" name="ZoneTexte 8"/>
          <p:cNvSpPr txBox="1">
            <a:spLocks noChangeArrowheads="1"/>
          </p:cNvSpPr>
          <p:nvPr/>
        </p:nvSpPr>
        <p:spPr bwMode="auto">
          <a:xfrm>
            <a:off x="357158" y="214290"/>
            <a:ext cx="5000660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4000" b="1" dirty="0"/>
              <a:t>Lépidoptères=Papillon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http://apiculture-populaire.com/img/nymphe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3643314"/>
            <a:ext cx="401479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3" name="Picture 8" descr="http://apiculture-populaire.com/img/pre_nymphe_01.jpg"/>
          <p:cNvPicPr>
            <a:picLocks noChangeAspect="1" noChangeArrowheads="1"/>
          </p:cNvPicPr>
          <p:nvPr/>
        </p:nvPicPr>
        <p:blipFill>
          <a:blip r:embed="rId3" cstate="print">
            <a:lum bright="-10000"/>
          </a:blip>
          <a:srcRect/>
          <a:stretch>
            <a:fillRect/>
          </a:stretch>
        </p:blipFill>
        <p:spPr bwMode="auto">
          <a:xfrm>
            <a:off x="7000892" y="642918"/>
            <a:ext cx="1753037" cy="2878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4" name="Picture 14" descr="larve d'abeille"/>
          <p:cNvPicPr>
            <a:picLocks noChangeAspect="1" noChangeArrowheads="1"/>
          </p:cNvPicPr>
          <p:nvPr/>
        </p:nvPicPr>
        <p:blipFill>
          <a:blip r:embed="rId4" cstate="print">
            <a:lum bright="-10000"/>
          </a:blip>
          <a:srcRect/>
          <a:stretch>
            <a:fillRect/>
          </a:stretch>
        </p:blipFill>
        <p:spPr bwMode="auto">
          <a:xfrm>
            <a:off x="3143240" y="928670"/>
            <a:ext cx="2071694" cy="252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5214942" y="1071546"/>
            <a:ext cx="1214446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fr-FR" sz="2400" b="1" dirty="0" smtClean="0"/>
              <a:t>2:Larve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500694" y="3214686"/>
            <a:ext cx="2071702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fr-FR" sz="2400" b="1" dirty="0" smtClean="0"/>
              <a:t>3:Pré </a:t>
            </a:r>
            <a:r>
              <a:rPr lang="fr-FR" sz="2400" b="1" dirty="0"/>
              <a:t>nymphe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57200" y="6248400"/>
            <a:ext cx="1685908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fr-FR" sz="2400" b="1" dirty="0" smtClean="0"/>
              <a:t>4:Nymphe</a:t>
            </a:r>
            <a:endParaRPr lang="fr-FR" sz="2400" b="1" dirty="0"/>
          </a:p>
        </p:txBody>
      </p:sp>
      <p:sp>
        <p:nvSpPr>
          <p:cNvPr id="56328" name="ZoneTexte 11"/>
          <p:cNvSpPr txBox="1">
            <a:spLocks noChangeArrowheads="1"/>
          </p:cNvSpPr>
          <p:nvPr/>
        </p:nvSpPr>
        <p:spPr bwMode="auto">
          <a:xfrm>
            <a:off x="1500166" y="0"/>
            <a:ext cx="4643470" cy="64633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3600" b="1" dirty="0"/>
              <a:t>Hyménoptères=Abeille</a:t>
            </a:r>
          </a:p>
        </p:txBody>
      </p:sp>
      <p:sp>
        <p:nvSpPr>
          <p:cNvPr id="56329" name="ZoneTexte 12"/>
          <p:cNvSpPr txBox="1">
            <a:spLocks noChangeArrowheads="1"/>
          </p:cNvSpPr>
          <p:nvPr/>
        </p:nvSpPr>
        <p:spPr bwMode="auto">
          <a:xfrm>
            <a:off x="357158" y="3000372"/>
            <a:ext cx="228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800" dirty="0"/>
              <a:t>1</a:t>
            </a:r>
          </a:p>
        </p:txBody>
      </p:sp>
      <p:pic>
        <p:nvPicPr>
          <p:cNvPr id="56332" name="Picture 16" descr="oeufs d'abeille"/>
          <p:cNvPicPr>
            <a:picLocks noChangeAspect="1" noChangeArrowheads="1"/>
          </p:cNvPicPr>
          <p:nvPr/>
        </p:nvPicPr>
        <p:blipFill>
          <a:blip r:embed="rId5" cstate="print">
            <a:lum bright="-20000" contrast="-10000"/>
          </a:blip>
          <a:srcRect/>
          <a:stretch>
            <a:fillRect/>
          </a:stretch>
        </p:blipFill>
        <p:spPr bwMode="auto">
          <a:xfrm>
            <a:off x="1000100" y="785794"/>
            <a:ext cx="1752600" cy="271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ZoneTexte 17"/>
          <p:cNvSpPr txBox="1"/>
          <p:nvPr/>
        </p:nvSpPr>
        <p:spPr>
          <a:xfrm>
            <a:off x="214282" y="3000372"/>
            <a:ext cx="1214382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fr-FR" sz="2400" b="1" dirty="0" smtClean="0"/>
              <a:t>1:</a:t>
            </a:r>
            <a:r>
              <a:rPr lang="fr-FR" sz="2400" b="1" dirty="0" err="1" smtClean="0"/>
              <a:t>Oeuf</a:t>
            </a:r>
            <a:endParaRPr lang="fr-FR" sz="2400" b="1" dirty="0"/>
          </a:p>
        </p:txBody>
      </p:sp>
      <p:pic>
        <p:nvPicPr>
          <p:cNvPr id="15" name="Picture 2" descr="http://media3.picsearch.com/is?V39ZPNfAlJl-Eautm21EJ9Ji-RjjKPd1dn975TnXoec&amp;height=32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72198" y="3786190"/>
            <a:ext cx="2593826" cy="2872058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4357686" y="6215082"/>
            <a:ext cx="2352952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sz="2400" b="1" dirty="0" smtClean="0"/>
              <a:t> 5:Adulte: abeille</a:t>
            </a:r>
            <a:endParaRPr lang="fr-FR" sz="2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214282" y="142852"/>
            <a:ext cx="8715436" cy="6494085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Caractères généraux des Arthropodes :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Invertébrés terrestres, aquatiques et aériens.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Corps métamérisé, recouvert d’une cuticule plus ou moins rigide et épaisse constituant l’exosquelette (pas de cils vibratiles). Il porte de nombreux appendices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sz="2400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« Un appendice est une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expansion articulée, mobile,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de formes variées et à rôles multiples »: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sensoriel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(antennules, antennes),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sz="2400" b="1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masticateur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(pièces buccales, pattes-mâchoires),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préhensile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(chélicères, pattes thoraciques),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locomoteur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(pattes),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défensif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(chélicères, uropodes),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respiratoire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(branchies externes)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reproducteur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(gonopodes).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http://download.vikidia.org/vikidia/fr/images/thumb/f/f6/Mouche_verte.jpg/180px-Mouche_vert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2066" y="3929066"/>
            <a:ext cx="2928958" cy="2505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1" name="Picture 4" descr="Les pup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3886200"/>
            <a:ext cx="3636963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2" name="Picture 6" descr="Grossissement d'oeufs de mouch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685800"/>
            <a:ext cx="391477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3" name="Picture 8" descr="Grossissement des larve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4876" y="2143116"/>
            <a:ext cx="2714644" cy="156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4" name="Picture 10" descr="http://upload.wikimedia.org/wikipedia/commons/thumb/9/9d/PhotoAsticot.jpg/220px-PhotoAstico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57884" y="357166"/>
            <a:ext cx="243840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1295400" y="3124200"/>
            <a:ext cx="1633526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fr-FR" sz="2800" dirty="0" smtClean="0"/>
              <a:t>1:œufs</a:t>
            </a:r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7500958" y="2357430"/>
            <a:ext cx="1643042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fr-FR" sz="2800" b="1" dirty="0"/>
              <a:t>2</a:t>
            </a:r>
            <a:r>
              <a:rPr lang="fr-FR" sz="2800" b="1" dirty="0" smtClean="0"/>
              <a:t>: </a:t>
            </a:r>
            <a:r>
              <a:rPr lang="fr-FR" sz="2800" b="1" dirty="0" smtClean="0"/>
              <a:t>Asticot</a:t>
            </a:r>
            <a:endParaRPr lang="fr-FR" sz="28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285852" y="6072206"/>
            <a:ext cx="1905000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fr-FR" sz="3200" dirty="0" smtClean="0"/>
              <a:t>3:Pupe</a:t>
            </a:r>
            <a:endParaRPr lang="fr-FR" sz="3200" dirty="0"/>
          </a:p>
        </p:txBody>
      </p:sp>
      <p:sp>
        <p:nvSpPr>
          <p:cNvPr id="10" name="ZoneTexte 9"/>
          <p:cNvSpPr txBox="1"/>
          <p:nvPr/>
        </p:nvSpPr>
        <p:spPr>
          <a:xfrm>
            <a:off x="7215206" y="6072206"/>
            <a:ext cx="1714512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fr-FR" sz="2800" b="1" dirty="0" smtClean="0"/>
              <a:t>4:Imago</a:t>
            </a:r>
            <a:endParaRPr lang="fr-FR" sz="2800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304800" y="4038600"/>
            <a:ext cx="1143000" cy="45720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V="1">
            <a:off x="304800" y="5562600"/>
            <a:ext cx="2819400" cy="15240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8381" name="ZoneTexte 14"/>
          <p:cNvSpPr txBox="1">
            <a:spLocks noChangeArrowheads="1"/>
          </p:cNvSpPr>
          <p:nvPr/>
        </p:nvSpPr>
        <p:spPr bwMode="auto">
          <a:xfrm>
            <a:off x="0" y="4038600"/>
            <a:ext cx="68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b="1" dirty="0"/>
              <a:t>âgée</a:t>
            </a:r>
          </a:p>
        </p:txBody>
      </p:sp>
      <p:sp>
        <p:nvSpPr>
          <p:cNvPr id="58382" name="ZoneTexte 15"/>
          <p:cNvSpPr txBox="1">
            <a:spLocks noChangeArrowheads="1"/>
          </p:cNvSpPr>
          <p:nvPr/>
        </p:nvSpPr>
        <p:spPr bwMode="auto">
          <a:xfrm>
            <a:off x="0" y="5410200"/>
            <a:ext cx="83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b="1" dirty="0"/>
              <a:t>jeune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2143108" y="0"/>
            <a:ext cx="3681008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3600" b="1" dirty="0" smtClean="0"/>
              <a:t>Diptères: mouche</a:t>
            </a:r>
            <a:r>
              <a:rPr lang="fr-FR" sz="3600" dirty="0" smtClean="0"/>
              <a:t> </a:t>
            </a:r>
            <a:endParaRPr lang="fr-FR" sz="3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509263"/>
              </p:ext>
            </p:extLst>
          </p:nvPr>
        </p:nvGraphicFramePr>
        <p:xfrm>
          <a:off x="285720" y="3143248"/>
          <a:ext cx="8643997" cy="3503872"/>
        </p:xfrm>
        <a:graphic>
          <a:graphicData uri="http://schemas.openxmlformats.org/drawingml/2006/table">
            <a:tbl>
              <a:tblPr/>
              <a:tblGrid>
                <a:gridCol w="2028275"/>
                <a:gridCol w="1848132"/>
                <a:gridCol w="2303731"/>
                <a:gridCol w="2463859"/>
              </a:tblGrid>
              <a:tr h="47752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Classe</a:t>
                      </a:r>
                      <a:endParaRPr lang="fr-FR" sz="24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b="1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Sous-classe 1</a:t>
                      </a:r>
                      <a:endParaRPr lang="fr-FR" sz="24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b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Ordre</a:t>
                      </a:r>
                      <a:endParaRPr lang="fr-FR" sz="24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b="1" i="1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Exemple</a:t>
                      </a:r>
                      <a:endParaRPr lang="fr-FR" sz="24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2635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24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2400" b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2400" b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4000" b="1" dirty="0" err="1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Insecta</a:t>
                      </a:r>
                      <a:endParaRPr lang="fr-FR" sz="40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24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2400" b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2400" b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b="1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Aptérygotes</a:t>
                      </a:r>
                      <a:endParaRPr lang="fr-FR" sz="24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-Absence d’ailes</a:t>
                      </a:r>
                      <a:endParaRPr lang="fr-FR" sz="24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24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2400" b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2400" b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b="1" baseline="0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lang="fr-FR" sz="2400" b="1" dirty="0" err="1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Zygentomes</a:t>
                      </a:r>
                      <a:endParaRPr lang="fr-FR" sz="24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-Appareil buccal broyeur (type primitif)</a:t>
                      </a:r>
                      <a:endParaRPr lang="fr-FR" sz="24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24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2400" b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2400" b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2000" b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2000" b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2000" b="1" dirty="0" smtClean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1" i="1" dirty="0" err="1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Lepisma</a:t>
                      </a:r>
                      <a:r>
                        <a:rPr lang="fr-FR" sz="2000" b="1" i="1" dirty="0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fr-FR" sz="2000" b="1" i="1" dirty="0" err="1" smtClean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saccharina</a:t>
                      </a:r>
                      <a:endParaRPr lang="fr-FR" sz="2000" i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1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(Poisson d’argent)</a:t>
                      </a:r>
                      <a:endParaRPr lang="fr-FR" sz="20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0" y="0"/>
            <a:ext cx="8786842" cy="3200876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fr-F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914400" marR="0" lvl="2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Systématique des </a:t>
            </a:r>
            <a:r>
              <a:rPr kumimoji="0" lang="fr-FR" sz="3600" b="1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Insecta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</a:t>
            </a:r>
          </a:p>
          <a:p>
            <a:pPr marL="914400" marR="0" lvl="2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914400" marR="0" lvl="2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Cette classe se divise en 2 sous-classes :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Aptérygotes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et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Ptérygotes</a:t>
            </a:r>
          </a:p>
          <a:p>
            <a:pPr marL="914400" marR="0" lvl="2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191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Tableau 13.4.1 : Systématique des Aptérygotes</a:t>
            </a: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191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3729" name="Object 1"/>
          <p:cNvGraphicFramePr>
            <a:graphicFrameLocks noChangeAspect="1"/>
          </p:cNvGraphicFramePr>
          <p:nvPr/>
        </p:nvGraphicFramePr>
        <p:xfrm>
          <a:off x="6715140" y="3714752"/>
          <a:ext cx="1916920" cy="1643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9" name="Image bitmap" r:id="rId3" imgW="5401429" imgH="5552381" progId="PBrush">
                  <p:embed/>
                </p:oleObj>
              </mc:Choice>
              <mc:Fallback>
                <p:oleObj name="Image bitmap" r:id="rId3" imgW="5401429" imgH="5552381" progId="PBrush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40" y="3714752"/>
                        <a:ext cx="1916920" cy="16430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3" y="785795"/>
            <a:ext cx="6881840" cy="4629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2786050" y="5786454"/>
            <a:ext cx="3429024" cy="556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fr-FR" sz="2800" b="1" i="1" dirty="0" err="1" smtClean="0">
                <a:latin typeface="Times New Roman"/>
                <a:ea typeface="Times New Roman"/>
                <a:cs typeface="Times New Roman"/>
              </a:rPr>
              <a:t>Lepisma</a:t>
            </a:r>
            <a:r>
              <a:rPr lang="fr-FR" sz="2800" b="1" i="1" dirty="0" smtClean="0">
                <a:latin typeface="Times New Roman"/>
                <a:ea typeface="Times New Roman"/>
                <a:cs typeface="Times New Roman"/>
              </a:rPr>
              <a:t> </a:t>
            </a:r>
            <a:r>
              <a:rPr lang="fr-FR" sz="2800" b="1" i="1" dirty="0" err="1" smtClean="0">
                <a:latin typeface="Times New Roman"/>
                <a:ea typeface="Times New Roman"/>
                <a:cs typeface="Times New Roman"/>
              </a:rPr>
              <a:t>saccharina</a:t>
            </a:r>
            <a:endParaRPr lang="fr-FR" sz="2800" i="1" dirty="0">
              <a:ea typeface="Calibri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28596" y="642918"/>
            <a:ext cx="7643866" cy="2123658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fr-FR" sz="4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Systématique de</a:t>
            </a:r>
            <a:r>
              <a:rPr kumimoji="0" lang="fr-FR" sz="4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la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4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sous classe des</a:t>
            </a:r>
            <a:r>
              <a:rPr kumimoji="0" lang="fr-FR" sz="4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Ptérygotes</a:t>
            </a:r>
            <a:endParaRPr kumimoji="0" lang="fr-FR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1472" y="2967335"/>
            <a:ext cx="7429552" cy="224676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</a:t>
            </a:r>
            <a:r>
              <a:rPr lang="fr-FR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Présence de 2 paires d’ailes,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FR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Plusieurs ordres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fr-FR" sz="2800" dirty="0" smtClean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(exemple </a:t>
            </a:r>
            <a:r>
              <a:rPr lang="fr-FR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Hyménoptères </a:t>
            </a:r>
            <a:r>
              <a:rPr lang="fr-FR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à voir en </a:t>
            </a:r>
            <a:r>
              <a:rPr lang="fr-FR" sz="28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TP Abeille </a:t>
            </a:r>
            <a:r>
              <a:rPr lang="fr-FR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 :</a:t>
            </a:r>
            <a:r>
              <a:rPr lang="fr-FR" sz="28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214282" y="214290"/>
            <a:ext cx="842968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Sous classe 2 : Ptérygotes</a:t>
            </a: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72710" name="Rectangle 6"/>
          <p:cNvSpPr>
            <a:spLocks noChangeArrowheads="1"/>
          </p:cNvSpPr>
          <p:nvPr/>
        </p:nvSpPr>
        <p:spPr bwMode="auto">
          <a:xfrm>
            <a:off x="0" y="928670"/>
            <a:ext cx="857256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Ordre : </a:t>
            </a:r>
            <a:r>
              <a:rPr lang="fr-FR" sz="3200" b="1" dirty="0" smtClean="0">
                <a:solidFill>
                  <a:srgbClr val="00B050"/>
                </a:solidFill>
              </a:rPr>
              <a:t>Lépidoptères</a:t>
            </a:r>
            <a:r>
              <a:rPr lang="fr-FR" sz="3200" dirty="0" smtClean="0">
                <a:solidFill>
                  <a:srgbClr val="00B050"/>
                </a:solidFill>
              </a:rPr>
              <a:t>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fr-FR" sz="2400" dirty="0" err="1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lépidos</a:t>
            </a:r>
            <a:r>
              <a:rPr lang="fr-FR" sz="2400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</a:t>
            </a:r>
            <a:r>
              <a:rPr kumimoji="0" lang="fr-FR" sz="24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écaille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Exemple: Ver à soie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271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4" name="il_fi" descr="http://www.google.fr/url?source=imglanding&amp;ct=img&amp;q=http://img.clubic.com/05700842-photo-bombyx-du-murier.jpg&amp;sa=X&amp;ei=INtvUpmQF8-1hAf3loDwBQ&amp;ved=0CAkQ8wc&amp;usg=AFQjCNF548QhtSYHBIH2EijG4uZlwSzRx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928802"/>
            <a:ext cx="3556645" cy="3626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0" y="5857892"/>
            <a:ext cx="56725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b="1" i="1" dirty="0" smtClean="0">
                <a:latin typeface="Times New Roman" pitchFamily="18" charset="0"/>
                <a:cs typeface="Times New Roman" pitchFamily="18" charset="0"/>
              </a:rPr>
              <a:t>Bombyx </a:t>
            </a:r>
            <a:r>
              <a:rPr lang="fr-FR" sz="4000" b="1" i="1" dirty="0" err="1" smtClean="0">
                <a:latin typeface="Times New Roman" pitchFamily="18" charset="0"/>
                <a:cs typeface="Times New Roman" pitchFamily="18" charset="0"/>
              </a:rPr>
              <a:t>mori</a:t>
            </a:r>
            <a:r>
              <a:rPr lang="fr-FR" sz="4000" b="1" i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fr-FR" sz="4000" dirty="0" smtClean="0">
                <a:latin typeface="Times New Roman" pitchFamily="18" charset="0"/>
                <a:cs typeface="Times New Roman" pitchFamily="18" charset="0"/>
              </a:rPr>
              <a:t>(Ver à soie)</a:t>
            </a:r>
            <a:endParaRPr lang="fr-FR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il_fi" descr="http://www.google.fr/url?source=imglanding&amp;ct=img&amp;q=http://www.dinosoria.com/papillons/ver-soie-103.jpg&amp;sa=X&amp;ei=yNpvUv2OFYeRhQf7vIGgAw&amp;ved=0CAkQ8wc&amp;usg=AFQjCNFXg7rzTxdGoBCUgBa1sig43Sy1F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0562" y="1785926"/>
            <a:ext cx="4286280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ZoneTexte 9"/>
          <p:cNvSpPr txBox="1"/>
          <p:nvPr/>
        </p:nvSpPr>
        <p:spPr>
          <a:xfrm>
            <a:off x="5857884" y="5929330"/>
            <a:ext cx="307183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3600" b="1" dirty="0" smtClean="0"/>
              <a:t>Echantillon 2</a:t>
            </a:r>
            <a:endParaRPr lang="fr-FR" sz="3600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6215074" y="5429264"/>
            <a:ext cx="2571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 smtClean="0"/>
              <a:t>Cocons de ver à soie</a:t>
            </a:r>
            <a:endParaRPr lang="fr-FR" sz="2200" b="1" dirty="0"/>
          </a:p>
        </p:txBody>
      </p:sp>
      <p:cxnSp>
        <p:nvCxnSpPr>
          <p:cNvPr id="13" name="Connecteur droit avec flèche 12"/>
          <p:cNvCxnSpPr/>
          <p:nvPr/>
        </p:nvCxnSpPr>
        <p:spPr>
          <a:xfrm rot="16200000" flipV="1">
            <a:off x="6572264" y="4786322"/>
            <a:ext cx="928694" cy="21431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/>
          <p:cNvSpPr>
            <a:spLocks noChangeArrowheads="1"/>
          </p:cNvSpPr>
          <p:nvPr/>
        </p:nvSpPr>
        <p:spPr bwMode="auto">
          <a:xfrm>
            <a:off x="285720" y="357166"/>
            <a:ext cx="8496944" cy="10618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40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2.4  Sous-phylum des Myriapodes </a:t>
            </a:r>
            <a:r>
              <a:rPr kumimoji="0" lang="fr-FR" sz="40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</a:t>
            </a:r>
            <a:endParaRPr kumimoji="0" lang="fr-FR" sz="40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endParaRPr lang="fr-FR" sz="2000" dirty="0" smtClean="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7158" y="3714752"/>
            <a:ext cx="793486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2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3600" b="1" dirty="0" smtClean="0">
                <a:latin typeface="Times New Roman" pitchFamily="18" charset="0"/>
                <a:cs typeface="Times New Roman" pitchFamily="18" charset="0"/>
              </a:rPr>
              <a:t>Systématique </a:t>
            </a:r>
            <a:r>
              <a:rPr lang="fr-FR" sz="3600" b="1" dirty="0">
                <a:latin typeface="Times New Roman" pitchFamily="18" charset="0"/>
                <a:cs typeface="Times New Roman" pitchFamily="18" charset="0"/>
              </a:rPr>
              <a:t>et principaux caractères</a:t>
            </a:r>
            <a:r>
              <a:rPr lang="fr-FR" sz="3600" b="1" dirty="0"/>
              <a:t> :</a:t>
            </a:r>
            <a:endParaRPr lang="fr-FR" sz="3600" dirty="0"/>
          </a:p>
        </p:txBody>
      </p:sp>
      <p:sp>
        <p:nvSpPr>
          <p:cNvPr id="13" name="Rectangle 12"/>
          <p:cNvSpPr/>
          <p:nvPr/>
        </p:nvSpPr>
        <p:spPr>
          <a:xfrm>
            <a:off x="285720" y="1571612"/>
            <a:ext cx="8072494" cy="2074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fr-FR" sz="2800" dirty="0" smtClean="0">
                <a:latin typeface="Times New Roman"/>
                <a:ea typeface="Times New Roman"/>
                <a:cs typeface="Times New Roman"/>
              </a:rPr>
              <a:t>- Pattes</a:t>
            </a:r>
            <a:r>
              <a:rPr lang="fr-FR" sz="2800" b="1" dirty="0" smtClean="0">
                <a:latin typeface="Times New Roman"/>
                <a:ea typeface="Times New Roman"/>
                <a:cs typeface="Times New Roman"/>
              </a:rPr>
              <a:t> </a:t>
            </a:r>
            <a:r>
              <a:rPr lang="fr-FR" sz="2800" dirty="0" smtClean="0">
                <a:latin typeface="Times New Roman"/>
                <a:ea typeface="Times New Roman"/>
                <a:cs typeface="Times New Roman"/>
              </a:rPr>
              <a:t>nombreuses</a:t>
            </a:r>
            <a:endParaRPr lang="fr-FR" sz="2800" dirty="0" smtClean="0">
              <a:ea typeface="Calibri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fr-FR" sz="2800" dirty="0" smtClean="0">
                <a:latin typeface="Times New Roman"/>
                <a:ea typeface="Times New Roman"/>
                <a:cs typeface="Times New Roman"/>
              </a:rPr>
              <a:t>-1 paire d’antennes</a:t>
            </a:r>
          </a:p>
          <a:p>
            <a:pPr lvl="0" algn="just">
              <a:lnSpc>
                <a:spcPct val="115000"/>
              </a:lnSpc>
            </a:pPr>
            <a:r>
              <a:rPr lang="fr-FR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Seules les classes des </a:t>
            </a:r>
            <a:r>
              <a:rPr lang="fr-FR" sz="2800" b="1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Diplopodes</a:t>
            </a:r>
            <a:r>
              <a:rPr lang="fr-FR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et des </a:t>
            </a:r>
            <a:r>
              <a:rPr lang="fr-FR" sz="2800" b="1" dirty="0" err="1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Chilopodes</a:t>
            </a:r>
            <a:r>
              <a:rPr lang="fr-FR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sont étudiées</a:t>
            </a:r>
            <a:r>
              <a:rPr lang="fr-FR" sz="28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endParaRPr lang="fr-FR" sz="2800" dirty="0" smtClean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591766"/>
              </p:ext>
            </p:extLst>
          </p:nvPr>
        </p:nvGraphicFramePr>
        <p:xfrm>
          <a:off x="0" y="357166"/>
          <a:ext cx="4572032" cy="3929090"/>
        </p:xfrm>
        <a:graphic>
          <a:graphicData uri="http://schemas.openxmlformats.org/drawingml/2006/table">
            <a:tbl>
              <a:tblPr/>
              <a:tblGrid>
                <a:gridCol w="4572032"/>
              </a:tblGrid>
              <a:tr h="392909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32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Classe : Diplopodes </a:t>
                      </a:r>
                      <a:endParaRPr lang="fr-FR" sz="32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-</a:t>
                      </a:r>
                      <a:r>
                        <a:rPr lang="fr-FR" sz="28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Forme ± </a:t>
                      </a:r>
                      <a:r>
                        <a:rPr lang="fr-FR" sz="2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circulaire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28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2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-</a:t>
                      </a:r>
                      <a:r>
                        <a:rPr lang="fr-FR" sz="28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Abdomen : 2 paires de </a:t>
                      </a:r>
                      <a:r>
                        <a:rPr lang="fr-FR" sz="2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pattes</a:t>
                      </a:r>
                      <a:r>
                        <a:rPr lang="fr-FR" sz="2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par </a:t>
                      </a:r>
                      <a:r>
                        <a:rPr lang="fr-FR" sz="2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segment.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fr-FR" sz="28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fr-FR" sz="2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Herbivores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fr-FR" sz="2400" dirty="0">
                        <a:solidFill>
                          <a:srgbClr val="FFC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677890"/>
              </p:ext>
            </p:extLst>
          </p:nvPr>
        </p:nvGraphicFramePr>
        <p:xfrm>
          <a:off x="5000628" y="2285992"/>
          <a:ext cx="3786214" cy="1331976"/>
        </p:xfrm>
        <a:graphic>
          <a:graphicData uri="http://schemas.openxmlformats.org/drawingml/2006/table">
            <a:tbl>
              <a:tblPr/>
              <a:tblGrid>
                <a:gridCol w="3786214"/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800" b="1" dirty="0" smtClean="0">
                          <a:solidFill>
                            <a:srgbClr val="FFFF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Ordre: </a:t>
                      </a:r>
                      <a:r>
                        <a:rPr lang="fr-FR" sz="2800" b="1" dirty="0" err="1" smtClean="0">
                          <a:solidFill>
                            <a:srgbClr val="FFFF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Gloméridés</a:t>
                      </a:r>
                      <a:endParaRPr lang="fr-FR" sz="2800" dirty="0">
                        <a:solidFill>
                          <a:srgbClr val="FFFF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solidFill>
                            <a:srgbClr val="FFFF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-</a:t>
                      </a:r>
                      <a:r>
                        <a:rPr lang="fr-FR" sz="2400" dirty="0">
                          <a:solidFill>
                            <a:srgbClr val="FFFF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Ressemble aux cloportes</a:t>
                      </a:r>
                      <a:endParaRPr lang="fr-FR" sz="2400" dirty="0">
                        <a:solidFill>
                          <a:srgbClr val="FFFF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rgbClr val="FFFF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-Peuvent s’enrouler en boule</a:t>
                      </a:r>
                      <a:r>
                        <a:rPr lang="fr-FR" sz="2400" dirty="0">
                          <a:solidFill>
                            <a:srgbClr val="FFC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.</a:t>
                      </a:r>
                      <a:endParaRPr lang="fr-FR" sz="2400" dirty="0">
                        <a:solidFill>
                          <a:srgbClr val="FFC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5357818" y="785794"/>
            <a:ext cx="3286148" cy="52322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Plusieurs ordres dont</a:t>
            </a:r>
            <a:r>
              <a:rPr lang="fr-FR" sz="28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fr-FR" sz="2800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85852" y="5715016"/>
            <a:ext cx="31037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i="1" dirty="0" err="1">
                <a:latin typeface="Times New Roman" pitchFamily="18" charset="0"/>
                <a:cs typeface="Times New Roman" pitchFamily="18" charset="0"/>
              </a:rPr>
              <a:t>Glomeris</a:t>
            </a:r>
            <a:r>
              <a:rPr lang="fr-FR" sz="28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800" b="1" i="1" dirty="0" err="1">
                <a:latin typeface="Times New Roman" pitchFamily="18" charset="0"/>
                <a:cs typeface="Times New Roman" pitchFamily="18" charset="0"/>
              </a:rPr>
              <a:t>conspersa</a:t>
            </a:r>
            <a:endParaRPr lang="fr-FR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Image 5" descr="D:\ourida2012\Kingston\KINGSTON\Faune du sol myriapode 2_fichiers\Glomeris-marginata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4876" y="3929066"/>
            <a:ext cx="3214710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Connecteur droit avec flèche 6"/>
          <p:cNvCxnSpPr/>
          <p:nvPr/>
        </p:nvCxnSpPr>
        <p:spPr>
          <a:xfrm>
            <a:off x="4500562" y="928670"/>
            <a:ext cx="857256" cy="15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rot="5400000">
            <a:off x="5965041" y="1821645"/>
            <a:ext cx="928694" cy="15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969938"/>
              </p:ext>
            </p:extLst>
          </p:nvPr>
        </p:nvGraphicFramePr>
        <p:xfrm>
          <a:off x="142844" y="357166"/>
          <a:ext cx="4572064" cy="4346448"/>
        </p:xfrm>
        <a:graphic>
          <a:graphicData uri="http://schemas.openxmlformats.org/drawingml/2006/table">
            <a:tbl>
              <a:tblPr/>
              <a:tblGrid>
                <a:gridCol w="4572064"/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32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Classe: </a:t>
                      </a:r>
                      <a:r>
                        <a:rPr lang="fr-FR" sz="3200" b="1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Chilopodes</a:t>
                      </a:r>
                      <a:endParaRPr lang="fr-FR" sz="32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-</a:t>
                      </a:r>
                      <a:r>
                        <a:rPr lang="fr-FR" sz="2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Corps allongée et aplati </a:t>
                      </a:r>
                      <a:r>
                        <a:rPr lang="fr-FR" sz="24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dorso</a:t>
                      </a:r>
                      <a:r>
                        <a:rPr lang="fr-FR" sz="2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-</a:t>
                      </a:r>
                      <a:r>
                        <a:rPr lang="fr-FR" sz="24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ventralement</a:t>
                      </a:r>
                      <a:endParaRPr lang="fr-FR" sz="24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2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-Une paire de pattes par segment</a:t>
                      </a:r>
                      <a:r>
                        <a:rPr lang="fr-FR" sz="2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2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-Les maxillipèdes= </a:t>
                      </a:r>
                      <a:r>
                        <a:rPr lang="fr-FR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forcipules</a:t>
                      </a:r>
                      <a:r>
                        <a:rPr lang="fr-FR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,</a:t>
                      </a:r>
                      <a:r>
                        <a:rPr lang="fr-FR" sz="24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en relation avec une glande à venin.</a:t>
                      </a:r>
                      <a:endParaRPr lang="fr-FR" sz="2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2400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-Carnivores</a:t>
                      </a:r>
                      <a:endParaRPr lang="fr-FR" sz="2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7825" name="Image 1" descr="scolopend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1932" y="4362054"/>
            <a:ext cx="3714776" cy="2454383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4500562" y="3500438"/>
            <a:ext cx="4643438" cy="52322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fr-FR" sz="28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Ordre: Scolopendromorphes</a:t>
            </a:r>
            <a:endParaRPr lang="fr-FR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4857752" y="1785926"/>
            <a:ext cx="857256" cy="15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5643570" y="1785926"/>
            <a:ext cx="3286148" cy="52322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Plusieurs ordres dont</a:t>
            </a:r>
            <a:r>
              <a:rPr lang="fr-FR" sz="28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fr-FR" sz="2800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9" name="Tableau 8"/>
          <p:cNvGraphicFramePr>
            <a:graphicFrameLocks noGrp="1"/>
          </p:cNvGraphicFramePr>
          <p:nvPr/>
        </p:nvGraphicFramePr>
        <p:xfrm>
          <a:off x="5357818" y="6000768"/>
          <a:ext cx="3048032" cy="490728"/>
        </p:xfrm>
        <a:graphic>
          <a:graphicData uri="http://schemas.openxmlformats.org/drawingml/2006/table">
            <a:tbl>
              <a:tblPr/>
              <a:tblGrid>
                <a:gridCol w="3048032"/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b="1" i="1" dirty="0" err="1">
                          <a:latin typeface="Times New Roman"/>
                          <a:ea typeface="Times New Roman"/>
                          <a:cs typeface="Times New Roman"/>
                        </a:rPr>
                        <a:t>Scolopendra</a:t>
                      </a:r>
                      <a:r>
                        <a:rPr lang="fr-FR" sz="2800" b="1" i="1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fr-FR" sz="2800" b="1" i="1" dirty="0" err="1" smtClean="0">
                          <a:latin typeface="Times New Roman"/>
                          <a:ea typeface="Times New Roman"/>
                          <a:cs typeface="Times New Roman"/>
                        </a:rPr>
                        <a:t>sp</a:t>
                      </a:r>
                      <a:endParaRPr lang="fr-FR" sz="2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89535" marR="895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 rot="5400000">
            <a:off x="6180149" y="2820983"/>
            <a:ext cx="928694" cy="15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6000760" y="214290"/>
            <a:ext cx="2786082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3200" b="1" dirty="0" smtClean="0">
                <a:latin typeface="Times New Roman" pitchFamily="18" charset="0"/>
                <a:cs typeface="Times New Roman" pitchFamily="18" charset="0"/>
              </a:rPr>
              <a:t>Echantillon 3</a:t>
            </a:r>
            <a:endParaRPr lang="fr-FR" sz="32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ghtboxImage" descr="http://torderes.unblog.fr/files/2011/08/scolopendraangulata2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571480"/>
            <a:ext cx="7215238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2411760" y="6093296"/>
            <a:ext cx="4608512" cy="622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defRPr/>
            </a:pPr>
            <a:r>
              <a:rPr lang="fr-FR" sz="3200" b="1" i="1" dirty="0" err="1" smtClean="0">
                <a:latin typeface="Times New Roman"/>
                <a:ea typeface="Times New Roman"/>
                <a:cs typeface="Times New Roman"/>
              </a:rPr>
              <a:t>Scolopendra</a:t>
            </a:r>
            <a:r>
              <a:rPr lang="fr-FR" sz="3200" b="1" i="1" dirty="0" smtClean="0">
                <a:latin typeface="Times New Roman"/>
                <a:ea typeface="Times New Roman"/>
                <a:cs typeface="Times New Roman"/>
              </a:rPr>
              <a:t> </a:t>
            </a:r>
            <a:r>
              <a:rPr lang="fr-FR" sz="3200" b="1" i="1" dirty="0" err="1" smtClean="0">
                <a:latin typeface="Times New Roman"/>
                <a:ea typeface="Times New Roman"/>
                <a:cs typeface="Times New Roman"/>
              </a:rPr>
              <a:t>sp</a:t>
            </a:r>
            <a:r>
              <a:rPr lang="fr-FR" sz="3200" b="1" i="1" dirty="0" smtClean="0">
                <a:latin typeface="Times New Roman"/>
                <a:ea typeface="Times New Roman"/>
                <a:cs typeface="Times New Roman"/>
              </a:rPr>
              <a:t>.</a:t>
            </a:r>
            <a:endParaRPr lang="fr-FR" sz="3200" dirty="0" smtClean="0">
              <a:solidFill>
                <a:srgbClr val="FF0000"/>
              </a:solidFill>
              <a:ea typeface="Calibri"/>
              <a:cs typeface="Times New Roman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072198" y="214290"/>
            <a:ext cx="2786082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3200" b="1" dirty="0" smtClean="0">
                <a:latin typeface="Times New Roman" pitchFamily="18" charset="0"/>
                <a:cs typeface="Times New Roman" pitchFamily="18" charset="0"/>
              </a:rPr>
              <a:t>Echantillon 3</a:t>
            </a:r>
            <a:endParaRPr lang="fr-FR" sz="32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/>
          <p:cNvSpPr>
            <a:spLocks noChangeArrowheads="1"/>
          </p:cNvSpPr>
          <p:nvPr/>
        </p:nvSpPr>
        <p:spPr bwMode="auto">
          <a:xfrm>
            <a:off x="0" y="1571612"/>
            <a:ext cx="9144000" cy="538609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Caractères généraux 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sz="36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Animaux marins, rarement dulcicoles et très rarement terrestres.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fr-FR" sz="28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Antennules (A1) et antennes (A2)  à rôle sensoriel.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fr-FR" sz="28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Respiration généralement branchiale.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fr-FR" sz="28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Cuticule imprégnée de sels de calcium, formant une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carapace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fr-FR" sz="28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2844" y="214290"/>
            <a:ext cx="8786842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4000" b="1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2.5 Sous-phylum des Crustacés  (</a:t>
            </a:r>
            <a:r>
              <a:rPr lang="fr-FR" sz="4000" b="1" dirty="0" err="1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crusta</a:t>
            </a:r>
            <a:r>
              <a:rPr lang="fr-FR" sz="4000" b="1" dirty="0" smtClean="0">
                <a:solidFill>
                  <a:srgbClr val="00B05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 croûte)</a:t>
            </a:r>
            <a:endParaRPr lang="fr-FR" sz="4000" dirty="0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282" y="285728"/>
            <a:ext cx="8786874" cy="563231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fr-F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Deux types d’appendices : à structure simple (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uniramés)</a:t>
            </a:r>
            <a:r>
              <a:rPr kumimoji="0" lang="fr-F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ou double (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biramés)</a:t>
            </a:r>
            <a:r>
              <a:rPr kumimoji="0" lang="fr-F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F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fr-F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Croissance par 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mues</a:t>
            </a:r>
            <a:r>
              <a:rPr kumimoji="0" lang="fr-F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successives (mue : changer).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F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Reproduction : 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gonochorisme</a:t>
            </a:r>
            <a:r>
              <a:rPr kumimoji="0" lang="fr-F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</a:t>
            </a:r>
            <a:r>
              <a:rPr kumimoji="0" lang="fr-F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sexes séparés) </a:t>
            </a:r>
            <a:r>
              <a:rPr kumimoji="0" lang="fr-F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chez les Hexapodes, 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hermaphrodisme</a:t>
            </a:r>
            <a:r>
              <a:rPr kumimoji="0" lang="fr-FR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fréquent chez les Crustacés, rarement par 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parthénogénèse</a:t>
            </a:r>
            <a:r>
              <a:rPr kumimoji="0" lang="fr-FR" sz="3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85720" y="642918"/>
            <a:ext cx="8501122" cy="43396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0" lang="fr-FR" sz="240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r>
              <a:rPr kumimoji="0" lang="fr-FR" sz="360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Le sous-phylum des 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Crustacé</a:t>
            </a:r>
            <a:r>
              <a:rPr kumimoji="0" lang="fr-FR" sz="360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 comprend</a:t>
            </a:r>
          </a:p>
          <a:p>
            <a:endParaRPr lang="fr-FR" sz="3600" dirty="0" smtClean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r>
              <a:rPr kumimoji="0" lang="fr-FR" sz="360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sept classes </a:t>
            </a:r>
            <a:r>
              <a:rPr kumimoji="0" lang="fr-FR" sz="360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qui forment deux groupes qui</a:t>
            </a:r>
            <a:r>
              <a:rPr kumimoji="0" lang="fr-FR" sz="3600" i="0" u="none" strike="noStrike" cap="none" normalizeH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</a:p>
          <a:p>
            <a:endParaRPr lang="fr-FR" sz="3600" dirty="0" smtClean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r>
              <a:rPr kumimoji="0" lang="fr-FR" sz="3600" i="0" u="none" strike="noStrike" cap="none" normalizeH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différent p</a:t>
            </a:r>
            <a:r>
              <a:rPr lang="fr-FR" sz="36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ar le nombre de segments qui </a:t>
            </a:r>
          </a:p>
          <a:p>
            <a:endParaRPr lang="fr-FR" sz="3600" dirty="0" smtClean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r>
              <a:rPr lang="fr-FR" sz="36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forment le corps + extrémité postérieure . 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57158" y="2143116"/>
            <a:ext cx="2357454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57150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26188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Les individus des 6 premières classes (tableau 13.6) sont formés d’un 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nombre variable de segments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et leur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telson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 prolonge par une </a:t>
            </a:r>
            <a:r>
              <a:rPr kumimoji="0" lang="fr-FR" sz="2400" b="1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furca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(=fourche) : 2 filaments articulés ou organe bifide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fr-FR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21" name="Rectangle 1"/>
          <p:cNvSpPr>
            <a:spLocks noChangeArrowheads="1"/>
          </p:cNvSpPr>
          <p:nvPr/>
        </p:nvSpPr>
        <p:spPr bwMode="auto">
          <a:xfrm>
            <a:off x="0" y="1500174"/>
            <a:ext cx="2357422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0" lang="fr-FR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fr-FR" sz="24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Céphalocarides</a:t>
            </a: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endParaRPr lang="fr-FR" sz="200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</a:t>
            </a: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000232" y="2143116"/>
            <a:ext cx="2029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Branchiopodes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286116" y="3000372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Ostracodes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286248" y="3571876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Copépodes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715008" y="4286256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Branchioures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7678534" y="5000636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Cirripèdes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" name="Connecteur droit avec flèche 9"/>
          <p:cNvCxnSpPr/>
          <p:nvPr/>
        </p:nvCxnSpPr>
        <p:spPr>
          <a:xfrm rot="10800000" flipV="1">
            <a:off x="2000232" y="1285860"/>
            <a:ext cx="928694" cy="64294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rot="5400000">
            <a:off x="2607455" y="1821645"/>
            <a:ext cx="1285884" cy="21431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endCxn id="5" idx="0"/>
          </p:cNvCxnSpPr>
          <p:nvPr/>
        </p:nvCxnSpPr>
        <p:spPr>
          <a:xfrm rot="16200000" flipH="1">
            <a:off x="3174057" y="2112299"/>
            <a:ext cx="1643074" cy="13307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endCxn id="6" idx="0"/>
          </p:cNvCxnSpPr>
          <p:nvPr/>
        </p:nvCxnSpPr>
        <p:spPr>
          <a:xfrm rot="16200000" flipH="1">
            <a:off x="3674123" y="2183737"/>
            <a:ext cx="2286016" cy="49026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endCxn id="7" idx="0"/>
          </p:cNvCxnSpPr>
          <p:nvPr/>
        </p:nvCxnSpPr>
        <p:spPr>
          <a:xfrm rot="16200000" flipH="1">
            <a:off x="4420911" y="2079890"/>
            <a:ext cx="2857520" cy="155521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rot="16200000" flipH="1">
            <a:off x="5143504" y="1928802"/>
            <a:ext cx="3571900" cy="242889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/>
          <p:cNvSpPr/>
          <p:nvPr/>
        </p:nvSpPr>
        <p:spPr>
          <a:xfrm>
            <a:off x="0" y="428604"/>
            <a:ext cx="4214810" cy="42862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571472" y="5715016"/>
            <a:ext cx="5799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La dernière classe est celle des Malacostracés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5076056" y="404664"/>
            <a:ext cx="936104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0" y="836712"/>
            <a:ext cx="863080" cy="50405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/>
          <p:cNvSpPr>
            <a:spLocks noChangeArrowheads="1"/>
          </p:cNvSpPr>
          <p:nvPr/>
        </p:nvSpPr>
        <p:spPr bwMode="auto">
          <a:xfrm>
            <a:off x="214282" y="357166"/>
            <a:ext cx="8643999" cy="58323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</a:t>
            </a: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Classe des Malacostracés</a:t>
            </a:r>
            <a:endParaRPr kumimoji="0" lang="fr-FR" sz="36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Crustacés supérieurs qui possèdent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21segments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dont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19 métamères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Corps formé de trois régions distinctes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(tête: </a:t>
            </a:r>
            <a:r>
              <a:rPr kumimoji="0" lang="fr-FR" sz="28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céphalon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thorax: </a:t>
            </a:r>
            <a:r>
              <a:rPr kumimoji="0" lang="fr-FR" sz="28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péreion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abdomen:</a:t>
            </a:r>
            <a:r>
              <a:rPr kumimoji="0" lang="fr-FR" sz="2800" b="1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800" b="1" i="0" u="none" strike="noStrike" cap="none" normalizeH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pl</a:t>
            </a:r>
            <a:r>
              <a:rPr lang="fr-FR" sz="2800" b="1" dirty="0" err="1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éon</a:t>
            </a:r>
            <a:r>
              <a:rPr lang="fr-FR" sz="2800" b="1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Telson associé aux 2 uropodes formant un 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éventail caudal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(nage, défense et direction).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/>
          <p:cNvSpPr>
            <a:spLocks noChangeArrowheads="1"/>
          </p:cNvSpPr>
          <p:nvPr/>
        </p:nvSpPr>
        <p:spPr bwMode="auto">
          <a:xfrm>
            <a:off x="1" y="0"/>
            <a:ext cx="3714744" cy="58939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8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Classe: Malacostracés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-Crustacés supérieurs qui possèdent 21segments dont </a:t>
            </a:r>
            <a:r>
              <a:rPr kumimoji="0" lang="fr-FR" sz="20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19 métamères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-Corps formé de trois régions distinctes.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-Telson associé aux 2 uropodes formant un </a:t>
            </a:r>
            <a:r>
              <a:rPr kumimoji="0" lang="fr-FR" sz="20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éventail caudal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(nage, défense et direction).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Présente</a:t>
            </a:r>
            <a:r>
              <a:rPr kumimoji="0" lang="fr-FR" sz="2400" b="0" i="0" u="none" strike="noStrike" cap="none" normalizeH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trois sous classes: </a:t>
            </a:r>
            <a:r>
              <a:rPr kumimoji="0" lang="fr-FR" sz="2800" b="0" i="0" u="sng" strike="noStrike" cap="none" normalizeH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Hoplocarides</a:t>
            </a:r>
            <a:r>
              <a:rPr lang="fr-FR" sz="2800" u="sng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</a:t>
            </a:r>
            <a:r>
              <a:rPr lang="fr-FR" sz="2800" u="sng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Péracarides</a:t>
            </a:r>
            <a:r>
              <a:rPr lang="fr-FR" sz="2800" u="sng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28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24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et Eucarides.</a:t>
            </a:r>
            <a:endParaRPr kumimoji="0" lang="fr-FR" sz="24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02371"/>
              </p:ext>
            </p:extLst>
          </p:nvPr>
        </p:nvGraphicFramePr>
        <p:xfrm>
          <a:off x="3857621" y="0"/>
          <a:ext cx="3643338" cy="2366010"/>
        </p:xfrm>
        <a:graphic>
          <a:graphicData uri="http://schemas.openxmlformats.org/drawingml/2006/table">
            <a:tbl>
              <a:tblPr/>
              <a:tblGrid>
                <a:gridCol w="3643338"/>
              </a:tblGrid>
              <a:tr h="422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1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Sous classe : </a:t>
                      </a:r>
                      <a:r>
                        <a:rPr lang="fr-FR" sz="2400" b="1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Péracarides</a:t>
                      </a:r>
                      <a:endParaRPr lang="fr-FR" sz="2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-Petite taille </a:t>
                      </a:r>
                      <a:endParaRPr lang="fr-FR" sz="20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-Marins, dulcicoles ou </a:t>
                      </a:r>
                      <a:r>
                        <a:rPr lang="fr-FR" sz="2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terrestres.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Présente trois ordres: </a:t>
                      </a:r>
                      <a:r>
                        <a:rPr lang="fr-FR" sz="20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Schizopodes</a:t>
                      </a:r>
                      <a:r>
                        <a:rPr lang="fr-FR" sz="2000" u="sng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, Isopodes </a:t>
                      </a:r>
                      <a:r>
                        <a:rPr lang="fr-FR" sz="2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et Amphipodes. </a:t>
                      </a:r>
                      <a:endParaRPr lang="fr-FR" sz="20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3857620" y="4264232"/>
            <a:ext cx="4714908" cy="212365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Sous Ordre : </a:t>
            </a:r>
            <a:r>
              <a:rPr kumimoji="0" lang="fr-FR" sz="2400" b="1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Oniscoides</a:t>
            </a:r>
            <a:endParaRPr kumimoji="0" lang="fr-FR" sz="24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-Terrestres (pseudo-trachées), vivant dans les milieux humides et sombres.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-Appelés cloportes.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Ex: </a:t>
            </a:r>
            <a:r>
              <a:rPr lang="fr-FR" sz="2800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Armadillidium</a:t>
            </a:r>
            <a:r>
              <a:rPr lang="fr-FR" sz="2800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2800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vulgare</a:t>
            </a:r>
            <a:r>
              <a:rPr lang="fr-FR" sz="2800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endParaRPr lang="fr-FR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929058" y="2428867"/>
            <a:ext cx="5000660" cy="16927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Ordre: Isopodes </a:t>
            </a:r>
            <a:endParaRPr kumimoji="0" lang="fr-FR" sz="24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-Libres ou parasites.</a:t>
            </a:r>
            <a:endParaRPr kumimoji="0" lang="fr-FR" sz="20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-Corps </a:t>
            </a:r>
            <a:r>
              <a:rPr kumimoji="0" lang="fr-FR" sz="2000" b="0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ovalaire,aplati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dorso -</a:t>
            </a:r>
            <a:r>
              <a:rPr kumimoji="0" lang="fr-FR" sz="2000" b="0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ventralement</a:t>
            </a:r>
            <a:endParaRPr kumimoji="0" lang="fr-FR" sz="20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-Antennules uniramées et courtes.</a:t>
            </a:r>
            <a:endParaRPr kumimoji="0" lang="fr-FR" sz="20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-Yeux sessiles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79512" y="6021288"/>
            <a:ext cx="3749546" cy="800219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fr-FR" sz="2400" dirty="0" smtClean="0"/>
              <a:t>Sous classe: </a:t>
            </a:r>
            <a:r>
              <a:rPr lang="fr-FR" sz="2400" dirty="0" err="1" smtClean="0"/>
              <a:t>Hoplocarides</a:t>
            </a:r>
            <a:endParaRPr lang="fr-FR" sz="2400" dirty="0" smtClean="0"/>
          </a:p>
          <a:p>
            <a:r>
              <a:rPr lang="fr-FR" sz="2200" dirty="0" smtClean="0"/>
              <a:t>Ex: </a:t>
            </a:r>
            <a:r>
              <a:rPr lang="fr-FR" sz="2200" i="1" dirty="0" err="1" smtClean="0"/>
              <a:t>Squilla</a:t>
            </a:r>
            <a:r>
              <a:rPr lang="fr-FR" sz="2200" i="1" dirty="0" smtClean="0"/>
              <a:t> </a:t>
            </a:r>
            <a:r>
              <a:rPr lang="fr-FR" sz="2200" i="1" dirty="0" err="1" smtClean="0"/>
              <a:t>mantis</a:t>
            </a:r>
            <a:r>
              <a:rPr lang="fr-FR" sz="2200" i="1" dirty="0" smtClean="0"/>
              <a:t> </a:t>
            </a:r>
            <a:endParaRPr lang="fr-FR" sz="2000" dirty="0"/>
          </a:p>
        </p:txBody>
      </p:sp>
      <p:sp>
        <p:nvSpPr>
          <p:cNvPr id="7" name="Ellipse 6"/>
          <p:cNvSpPr/>
          <p:nvPr/>
        </p:nvSpPr>
        <p:spPr>
          <a:xfrm>
            <a:off x="0" y="4572008"/>
            <a:ext cx="1857356" cy="571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 rot="16200000" flipH="1">
            <a:off x="714348" y="5572140"/>
            <a:ext cx="928694" cy="714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5072074"/>
            <a:ext cx="1785918" cy="57150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rot="5400000" flipH="1" flipV="1">
            <a:off x="750067" y="1893083"/>
            <a:ext cx="4500594" cy="228601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à coins arrondis 13"/>
          <p:cNvSpPr/>
          <p:nvPr/>
        </p:nvSpPr>
        <p:spPr>
          <a:xfrm>
            <a:off x="2214546" y="5072074"/>
            <a:ext cx="1285884" cy="500066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/>
          <p:nvPr/>
        </p:nvCxnSpPr>
        <p:spPr>
          <a:xfrm rot="16200000" flipH="1">
            <a:off x="2714624" y="6215071"/>
            <a:ext cx="1214422" cy="71438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 descr="https://encrypted-tbn2.gstatic.com/images?q=tbn:ANd9GcRZZwozpGY0kUguTf8Nfa0IWzNWbJp0mR-AZ5ssdXLJYXNxjiNI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-517942" y="2018084"/>
            <a:ext cx="5485682" cy="3021102"/>
          </a:xfrm>
          <a:prstGeom prst="rect">
            <a:avLst/>
          </a:prstGeom>
          <a:noFill/>
        </p:spPr>
      </p:pic>
      <p:pic>
        <p:nvPicPr>
          <p:cNvPr id="110596" name="Picture 4" descr="https://upload.wikimedia.org/wikipedia/commons/thumb/c/ce/Donovan_-_Insects_of_China%2C_1838_-_pl_49.jpg/800px-Donovan_-_Insects_of_China%2C_1838_-_pl_4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3372" y="428604"/>
            <a:ext cx="4716955" cy="6025463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3214678" y="5929330"/>
            <a:ext cx="22987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i="1" dirty="0" err="1" smtClean="0"/>
              <a:t>Squilla</a:t>
            </a:r>
            <a:r>
              <a:rPr lang="fr-FR" sz="2800" i="1" dirty="0" smtClean="0"/>
              <a:t> </a:t>
            </a:r>
            <a:r>
              <a:rPr lang="fr-FR" sz="2800" i="1" dirty="0" err="1" smtClean="0"/>
              <a:t>mantis</a:t>
            </a:r>
            <a:r>
              <a:rPr lang="fr-FR" sz="2800" i="1" dirty="0" smtClean="0"/>
              <a:t> </a:t>
            </a:r>
            <a:endParaRPr lang="fr-FR" sz="28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/>
          <p:cNvSpPr>
            <a:spLocks noChangeArrowheads="1"/>
          </p:cNvSpPr>
          <p:nvPr/>
        </p:nvSpPr>
        <p:spPr bwMode="auto">
          <a:xfrm>
            <a:off x="928662" y="6000768"/>
            <a:ext cx="659566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fr-FR" sz="36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Armadillidium</a:t>
            </a:r>
            <a:r>
              <a:rPr kumimoji="0" lang="fr-FR" sz="36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36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vulgare</a:t>
            </a:r>
            <a:endParaRPr kumimoji="0" lang="fr-F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il_fi" descr="http://www.google.fr/url?source=imglanding&amp;ct=img&amp;q=http://upload.wikimedia.org/wikipedia/commons/4/4e/Armadillidium_vulgare_001.jpg&amp;sa=X&amp;ei=-t1vUuilI4PwhQenpoGYBg&amp;ved=0CAkQ8wc&amp;usg=AFQjCNGowJkD2WI6linKR94fQokGKKhSt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642918"/>
            <a:ext cx="7429551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6500826" y="0"/>
            <a:ext cx="2357454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800" b="1" dirty="0" smtClean="0"/>
              <a:t>Echantillon 4</a:t>
            </a:r>
            <a:endParaRPr lang="fr-FR" sz="2800" b="1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4290"/>
            <a:ext cx="9144000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l_fi" descr="http://www.google.fr/url?source=imglanding&amp;ct=img&amp;q=http://dereila.ca/dereilaimages/Pillbug.jpg&amp;sa=X&amp;ei=It5vUrPMKcWihgfenoCIAQ&amp;ved=0CAkQ8wc&amp;usg=AFQjCNFXZ-D-V_dWhR-Xlxv9WtOGIs0pdw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928934"/>
            <a:ext cx="5072098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072002" y="4929198"/>
            <a:ext cx="407199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fr-FR" sz="32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Armadillidium</a:t>
            </a:r>
            <a:r>
              <a:rPr kumimoji="0" lang="fr-FR" sz="3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32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vulgare</a:t>
            </a:r>
            <a:endParaRPr kumimoji="0" lang="fr-FR" sz="3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fr-FR" sz="3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(cloportes)</a:t>
            </a:r>
            <a:endParaRPr kumimoji="0" lang="fr-F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/>
          <p:cNvSpPr>
            <a:spLocks noChangeArrowheads="1"/>
          </p:cNvSpPr>
          <p:nvPr/>
        </p:nvSpPr>
        <p:spPr bwMode="auto">
          <a:xfrm>
            <a:off x="1" y="0"/>
            <a:ext cx="4572000" cy="60785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32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Classe: 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Malacostracés</a:t>
            </a:r>
            <a:endParaRPr kumimoji="0" lang="fr-FR" sz="3200" b="1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1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 b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2400" b="1" u="sng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Sous classe: </a:t>
            </a:r>
            <a:r>
              <a:rPr kumimoji="0" lang="fr-FR" sz="2400" b="1" i="0" u="sng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Eucarides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Corps formé d’un céphalothorax et un abdomen.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-Carapace recouvrant l’ensemble des segments thoraciques.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-Exosquelette généralement calcifié.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-Yeux pédonculés.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800" dirty="0" smtClean="0">
                <a:latin typeface="Times New Roman" pitchFamily="18" charset="0"/>
                <a:cs typeface="Times New Roman" pitchFamily="18" charset="0"/>
              </a:rPr>
              <a:t>- Présente </a:t>
            </a:r>
            <a:r>
              <a:rPr lang="fr-FR" sz="2800" b="1" dirty="0" smtClean="0">
                <a:latin typeface="Times New Roman" pitchFamily="18" charset="0"/>
                <a:cs typeface="Times New Roman" pitchFamily="18" charset="0"/>
              </a:rPr>
              <a:t>un seul ordre</a:t>
            </a:r>
            <a:r>
              <a:rPr lang="fr-FR" sz="28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kumimoji="0" lang="fr-FR" sz="28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4643438" y="214290"/>
            <a:ext cx="4214842" cy="3477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8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Ordre: Décapodes </a:t>
            </a:r>
            <a:endParaRPr kumimoji="0" lang="fr-FR" sz="28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Pth1 à pth3=Pattes mâchoires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Pth4 à pth8=Pattes ambulatoires, uniramées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cs typeface="Times New Roman" pitchFamily="18" charset="0"/>
              </a:rPr>
              <a:t> 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lang="fr-FR" sz="2400"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cs typeface="Times New Roman" pitchFamily="18" charset="0"/>
              </a:rPr>
              <a:t>Présente  trois sous ordres: Macroures, </a:t>
            </a:r>
            <a:r>
              <a:rPr kumimoji="0" lang="fr-FR" sz="2400" b="0" i="0" u="sng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cs typeface="Times New Roman" pitchFamily="18" charset="0"/>
              </a:rPr>
              <a:t>Brachyoures</a:t>
            </a:r>
            <a:r>
              <a:rPr kumimoji="0" lang="fr-FR" sz="2400" b="0" i="0" u="sng" strike="noStrike" cap="none" normalizeH="0" dirty="0" smtClean="0">
                <a:ln>
                  <a:noFill/>
                </a:ln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0" i="0" u="none" strike="noStrike" cap="none" normalizeH="0" dirty="0" smtClean="0">
                <a:ln>
                  <a:noFill/>
                </a:ln>
                <a:effectLst/>
                <a:latin typeface="Times New Roman" pitchFamily="18" charset="0"/>
                <a:cs typeface="Times New Roman" pitchFamily="18" charset="0"/>
              </a:rPr>
              <a:t>et </a:t>
            </a:r>
            <a:r>
              <a:rPr kumimoji="0" lang="fr-FR" sz="2400" b="0" i="0" u="sng" strike="noStrike" cap="none" normalizeH="0" dirty="0" smtClean="0">
                <a:ln>
                  <a:noFill/>
                </a:ln>
                <a:effectLst/>
                <a:latin typeface="Times New Roman" pitchFamily="18" charset="0"/>
                <a:cs typeface="Times New Roman" pitchFamily="18" charset="0"/>
              </a:rPr>
              <a:t>Anomoures</a:t>
            </a:r>
            <a:r>
              <a:rPr kumimoji="0" lang="fr-FR" sz="2000" b="0" i="0" u="none" strike="noStrike" cap="none" normalizeH="0" dirty="0" smtClean="0">
                <a:ln>
                  <a:noFill/>
                </a:ln>
                <a:effectLst/>
                <a:latin typeface="Times New Roman" pitchFamily="18" charset="0"/>
                <a:cs typeface="Times New Roman" pitchFamily="18" charset="0"/>
              </a:rPr>
              <a:t>.</a:t>
            </a:r>
            <a:endParaRPr kumimoji="0" lang="fr-FR" sz="20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4714876" y="3929066"/>
            <a:ext cx="4143404" cy="261610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Sous Ordre: Brachyoures</a:t>
            </a:r>
            <a:r>
              <a:rPr kumimoji="0" lang="fr-FR" sz="22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:</a:t>
            </a:r>
            <a:endParaRPr kumimoji="0" lang="fr-FR" sz="22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kumimoji="0" lang="fr-FR" sz="2000" b="0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brachy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: court)</a:t>
            </a:r>
            <a:endParaRPr kumimoji="0" lang="fr-FR" sz="20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Céphalothorax large et plat masquant un abdomen réduit.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-Appendices courts et puissants.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Ex: </a:t>
            </a:r>
            <a:r>
              <a:rPr lang="fr-FR" sz="2400" b="1" i="1" dirty="0" err="1" smtClean="0">
                <a:latin typeface="Times New Roman" pitchFamily="18" charset="0"/>
                <a:cs typeface="Times New Roman" pitchFamily="18" charset="0"/>
              </a:rPr>
              <a:t>Pachygrapsus</a:t>
            </a:r>
            <a:r>
              <a:rPr lang="fr-FR" sz="24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b="1" i="1" dirty="0" err="1" smtClean="0">
                <a:latin typeface="Times New Roman" pitchFamily="18" charset="0"/>
                <a:cs typeface="Times New Roman" pitchFamily="18" charset="0"/>
              </a:rPr>
              <a:t>marmoratus</a:t>
            </a:r>
            <a:endParaRPr kumimoji="0" lang="fr-FR" sz="24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0" y="857232"/>
            <a:ext cx="3214678" cy="642942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Imag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81200"/>
            <a:ext cx="38862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3" name="Imag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981200"/>
            <a:ext cx="38862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4" name="Rectangle 5"/>
          <p:cNvSpPr>
            <a:spLocks noChangeArrowheads="1"/>
          </p:cNvSpPr>
          <p:nvPr/>
        </p:nvSpPr>
        <p:spPr bwMode="auto">
          <a:xfrm>
            <a:off x="2133600" y="457200"/>
            <a:ext cx="47355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3200" b="1" i="1" dirty="0">
                <a:latin typeface="Times New Roman" pitchFamily="18" charset="0"/>
                <a:cs typeface="Times New Roman" pitchFamily="18" charset="0"/>
              </a:rPr>
              <a:t>Pachygrapsus marmoratus</a:t>
            </a:r>
            <a:endParaRPr lang="fr-FR" sz="3200" dirty="0"/>
          </a:p>
        </p:txBody>
      </p:sp>
      <p:cxnSp>
        <p:nvCxnSpPr>
          <p:cNvPr id="8" name="Connecteur droit avec flèche 7"/>
          <p:cNvCxnSpPr/>
          <p:nvPr/>
        </p:nvCxnSpPr>
        <p:spPr>
          <a:xfrm rot="10800000" flipV="1">
            <a:off x="2819400" y="990600"/>
            <a:ext cx="1371600" cy="914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4191000" y="990600"/>
            <a:ext cx="1447801" cy="8381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981200" y="1219200"/>
            <a:ext cx="762000" cy="7699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fr-FR" sz="4400" b="1" dirty="0">
                <a:latin typeface="Arial"/>
                <a:cs typeface="Arial"/>
              </a:rPr>
              <a:t>♀</a:t>
            </a:r>
            <a:endParaRPr lang="fr-FR" sz="4400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5715000" y="1219200"/>
            <a:ext cx="762000" cy="7699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fr-FR" sz="4400" b="1" dirty="0"/>
              <a:t>♂</a:t>
            </a:r>
          </a:p>
        </p:txBody>
      </p:sp>
      <p:cxnSp>
        <p:nvCxnSpPr>
          <p:cNvPr id="12" name="Connecteur droit avec flèche 11"/>
          <p:cNvCxnSpPr/>
          <p:nvPr/>
        </p:nvCxnSpPr>
        <p:spPr>
          <a:xfrm rot="5400000" flipH="1" flipV="1">
            <a:off x="1600200" y="5029200"/>
            <a:ext cx="1371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rot="5400000" flipH="1" flipV="1">
            <a:off x="5600700" y="4991100"/>
            <a:ext cx="1295400" cy="152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5715000" y="5657850"/>
            <a:ext cx="2057400" cy="1200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fr-FR" sz="2400" b="1" dirty="0"/>
              <a:t>Abdomen pointu, triangulaire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1905000" y="5867400"/>
            <a:ext cx="1600200" cy="830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fr-FR" sz="2400" b="1" dirty="0"/>
              <a:t>Abdomen arrondi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57356" y="6000768"/>
            <a:ext cx="58627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b="1" i="1" dirty="0"/>
              <a:t>Pachygrapsus </a:t>
            </a:r>
            <a:r>
              <a:rPr lang="fr-FR" sz="3600" b="1" i="1" dirty="0" smtClean="0"/>
              <a:t>marmoratus</a:t>
            </a:r>
            <a:endParaRPr lang="fr-FR" sz="3600" dirty="0"/>
          </a:p>
        </p:txBody>
      </p:sp>
      <p:pic>
        <p:nvPicPr>
          <p:cNvPr id="3" name="il_fi" descr="http://www.google.fr/url?source=imglanding&amp;ct=img&amp;q=http://www.sciences-de-la-terre.com/annuaire/img/Crabes-actuels-Anhuta/PachygrapsusMarmoratus-vig.jpg&amp;sa=X&amp;ei=VeBvUs9LwoeFB-OtgNgF&amp;ved=0CAkQ8wc&amp;usg=AFQjCNEQL0noNfWXvq1bkXUZScRuC5qPGA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214290"/>
            <a:ext cx="4143404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l_fi" descr="http://www.google.fr/url?source=imglanding&amp;ct=img&amp;q=http://www.marlin.ac.uk/imgs/o_pacmar2.jpg&amp;sa=X&amp;ei=vN9vUtrDAo6qhQet-4GwDA&amp;ved=0CAkQ8wc&amp;usg=AFQjCNGf1mpMoWlEzbB9T_EOxl59ZciXY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3143248"/>
            <a:ext cx="3857652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l_fi" descr="http://www.google.fr/url?source=imglanding&amp;ct=img&amp;q=http://www.asturnatura.com/photo/_files/photogallery/c9f52b154a071eb182db9eee98c1cec7.jpg&amp;sa=X&amp;ei=BuBvUrOSBIqrhAeFyYHQCA&amp;ved=0CAkQ8wc4qwE&amp;usg=AFQjCNEE-IxWgYzkn5hAJvQ-uwgZ7jU2hQ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8" y="3143248"/>
            <a:ext cx="3929090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5643570" y="214290"/>
            <a:ext cx="3000396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3600" b="1" dirty="0" smtClean="0"/>
              <a:t>Echantillon 5</a:t>
            </a:r>
            <a:endParaRPr lang="fr-FR" sz="36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500034" y="5857892"/>
            <a:ext cx="762000" cy="7699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fr-FR" sz="4400" b="1" dirty="0">
                <a:solidFill>
                  <a:schemeClr val="tx1"/>
                </a:solidFill>
              </a:rPr>
              <a:t>♂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7572396" y="5857892"/>
            <a:ext cx="762000" cy="7699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fr-FR" sz="4400" b="1" dirty="0">
                <a:solidFill>
                  <a:schemeClr val="tx1"/>
                </a:solidFill>
                <a:latin typeface="Arial"/>
                <a:cs typeface="Arial"/>
              </a:rPr>
              <a:t>♀</a:t>
            </a:r>
            <a:endParaRPr lang="fr-FR" sz="4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 descr="http://media5.picsearch.com/is?mXbKZPIK4VNTP3giT9XDVTnJLeE6-HX_sCioVN9tm8M&amp;height=29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0800000">
            <a:off x="323528" y="764704"/>
            <a:ext cx="3248025" cy="2819401"/>
          </a:xfrm>
          <a:prstGeom prst="rect">
            <a:avLst/>
          </a:prstGeom>
          <a:noFill/>
        </p:spPr>
      </p:pic>
      <p:sp>
        <p:nvSpPr>
          <p:cNvPr id="5" name="ZoneTexte 4"/>
          <p:cNvSpPr txBox="1"/>
          <p:nvPr/>
        </p:nvSpPr>
        <p:spPr>
          <a:xfrm>
            <a:off x="4067944" y="908720"/>
            <a:ext cx="3600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Antenne: Appendice uniramé</a:t>
            </a:r>
            <a:endParaRPr lang="fr-FR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3203848" y="1196752"/>
            <a:ext cx="792088" cy="288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1622" name="Picture 6" descr="http://media4.picsearch.com/is?OCjol_huDHtU-7Zv6KDiBWP-alKYHrAYk8IdG8nSNFc&amp;height=27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4716015" y="3140968"/>
            <a:ext cx="3881814" cy="3096344"/>
          </a:xfrm>
          <a:prstGeom prst="rect">
            <a:avLst/>
          </a:prstGeom>
          <a:noFill/>
        </p:spPr>
      </p:pic>
      <p:cxnSp>
        <p:nvCxnSpPr>
          <p:cNvPr id="18" name="Connecteur droit avec flèche 17"/>
          <p:cNvCxnSpPr/>
          <p:nvPr/>
        </p:nvCxnSpPr>
        <p:spPr>
          <a:xfrm flipV="1">
            <a:off x="2267744" y="4437112"/>
            <a:ext cx="4248472" cy="1440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2267744" y="4581128"/>
            <a:ext cx="45365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251520" y="4365104"/>
            <a:ext cx="2160240" cy="9848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 smtClean="0"/>
              <a:t>Antenne:</a:t>
            </a:r>
          </a:p>
          <a:p>
            <a:r>
              <a:rPr lang="fr-FR" sz="2000" dirty="0" smtClean="0"/>
              <a:t>Appendice biram</a:t>
            </a:r>
            <a:r>
              <a:rPr lang="fr-FR" dirty="0" smtClean="0"/>
              <a:t>é</a:t>
            </a:r>
          </a:p>
          <a:p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2627784" y="260648"/>
            <a:ext cx="1224136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400" dirty="0" smtClean="0"/>
              <a:t>Insectes</a:t>
            </a:r>
            <a:endParaRPr lang="fr-FR" sz="2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5580112" y="2420888"/>
            <a:ext cx="1728192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400" dirty="0" smtClean="0"/>
              <a:t>Crustacés</a:t>
            </a:r>
            <a:endParaRPr lang="fr-FR"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/>
          <p:cNvSpPr>
            <a:spLocks noChangeArrowheads="1"/>
          </p:cNvSpPr>
          <p:nvPr/>
        </p:nvSpPr>
        <p:spPr bwMode="auto">
          <a:xfrm>
            <a:off x="214282" y="214290"/>
            <a:ext cx="8643998" cy="12618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8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Sous ordre: Anomoures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kumimoji="0" lang="fr-FR" sz="2400" b="0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anomos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: anormal  </a:t>
            </a:r>
            <a:r>
              <a:rPr kumimoji="0" lang="fr-FR" sz="2400" b="0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Oura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; queue).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0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8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-Abdomen mou et asymétrique chez les </a:t>
            </a:r>
            <a:r>
              <a:rPr kumimoji="0" lang="fr-FR" sz="2800" b="0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Paguridés</a:t>
            </a:r>
            <a:r>
              <a:rPr kumimoji="0" lang="fr-FR" sz="28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fr-FR" sz="28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l_fi" descr="http://www.google.fr/url?source=imglanding&amp;ct=img&amp;q=http://upload.wikimedia.org/wikipedia/commons/7/75/Pagurus_bernhardus_.JPG&amp;sa=X&amp;ei=--JvUv_xJOOJ7Ab7oIHIAw&amp;ved=0CAkQ8wc&amp;usg=AFQjCNFMGCfzunk-GdirUVOzlcg-MOgj7w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928802"/>
            <a:ext cx="4071966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500298" y="5715016"/>
            <a:ext cx="46987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3600" b="1" i="1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Pagurus</a:t>
            </a:r>
            <a:r>
              <a:rPr lang="en-GB" sz="3600" b="1" i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lang="en-GB" sz="3600" b="1" i="1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bernhardus</a:t>
            </a:r>
            <a:endParaRPr lang="en-GB" sz="3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il_fi" descr="http://www.google.fr/url?source=imglanding&amp;ct=img&amp;q=http://benjonesphoto.webs.com/photos/Marine-Life/IMG_0109.JPG&amp;sa=X&amp;ei=L-NvUtmmMYqP7Ab1nIGgAw&amp;ved=0CAkQ8wc&amp;usg=AFQjCNHqlQDIF6bIEWUq7BriZuECF9O3Hw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0530" y="1928802"/>
            <a:ext cx="4643470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500034" y="2143116"/>
            <a:ext cx="428628" cy="369332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786710" y="2000240"/>
            <a:ext cx="428628" cy="369332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2</a:t>
            </a:r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 rot="10800000">
            <a:off x="2857488" y="4714884"/>
            <a:ext cx="1428760" cy="1071570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V="1">
            <a:off x="4286248" y="4429132"/>
            <a:ext cx="1571636" cy="1357322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28596" y="642918"/>
            <a:ext cx="7358114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4000" b="1" dirty="0" smtClean="0"/>
              <a:t>Liste des échantillons à retenir</a:t>
            </a:r>
            <a:endParaRPr lang="fr-FR" sz="4000" b="1" dirty="0"/>
          </a:p>
        </p:txBody>
      </p:sp>
      <p:sp>
        <p:nvSpPr>
          <p:cNvPr id="7" name="Rectangle 6"/>
          <p:cNvSpPr/>
          <p:nvPr/>
        </p:nvSpPr>
        <p:spPr>
          <a:xfrm>
            <a:off x="285720" y="1928802"/>
            <a:ext cx="8712642" cy="42473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fr-FR" sz="3600" b="1" i="1" dirty="0" smtClean="0">
                <a:latin typeface="Times New Roman" pitchFamily="18" charset="0"/>
                <a:ea typeface="Times New Roman"/>
                <a:cs typeface="Times New Roman" pitchFamily="18" charset="0"/>
              </a:rPr>
              <a:t>1.</a:t>
            </a:r>
            <a:r>
              <a:rPr lang="fr-FR" sz="3600" b="1" i="1" dirty="0" err="1" smtClean="0">
                <a:latin typeface="Times New Roman" pitchFamily="18" charset="0"/>
                <a:ea typeface="Times New Roman"/>
                <a:cs typeface="Times New Roman" pitchFamily="18" charset="0"/>
              </a:rPr>
              <a:t>Buthus</a:t>
            </a:r>
            <a:r>
              <a:rPr lang="fr-FR" sz="3600" b="1" i="1" dirty="0" smtClean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fr-FR" sz="3600" b="1" i="1" dirty="0" err="1" smtClean="0">
                <a:latin typeface="Times New Roman" pitchFamily="18" charset="0"/>
                <a:ea typeface="Times New Roman"/>
                <a:cs typeface="Times New Roman" pitchFamily="18" charset="0"/>
              </a:rPr>
              <a:t>occitanus</a:t>
            </a:r>
            <a:r>
              <a:rPr lang="fr-FR" sz="3600" b="1" i="1" dirty="0" smtClean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fr-FR" sz="3600" dirty="0" smtClean="0">
                <a:latin typeface="Times New Roman" pitchFamily="18" charset="0"/>
                <a:ea typeface="Times New Roman"/>
                <a:cs typeface="Times New Roman" pitchFamily="18" charset="0"/>
              </a:rPr>
              <a:t>(Scorpion jaune)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fr-FR" sz="3600" b="1" i="1" dirty="0" smtClean="0">
                <a:latin typeface="Times New Roman" pitchFamily="18" charset="0"/>
                <a:cs typeface="Times New Roman" pitchFamily="18" charset="0"/>
              </a:rPr>
              <a:t>2. Bombyx </a:t>
            </a:r>
            <a:r>
              <a:rPr lang="fr-FR" sz="3600" b="1" i="1" dirty="0" err="1" smtClean="0">
                <a:latin typeface="Times New Roman" pitchFamily="18" charset="0"/>
                <a:cs typeface="Times New Roman" pitchFamily="18" charset="0"/>
              </a:rPr>
              <a:t>mori</a:t>
            </a:r>
            <a:r>
              <a:rPr lang="fr-FR" sz="3600" b="1" i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fr-FR" sz="3600" dirty="0" smtClean="0">
                <a:latin typeface="Times New Roman" pitchFamily="18" charset="0"/>
                <a:cs typeface="Times New Roman" pitchFamily="18" charset="0"/>
              </a:rPr>
              <a:t>(Ver à soie)</a:t>
            </a:r>
          </a:p>
          <a:p>
            <a:pPr>
              <a:lnSpc>
                <a:spcPct val="150000"/>
              </a:lnSpc>
            </a:pPr>
            <a:r>
              <a:rPr lang="fr-FR" sz="3600" b="1" i="1" dirty="0" smtClean="0">
                <a:latin typeface="Times New Roman" pitchFamily="18" charset="0"/>
                <a:ea typeface="Times New Roman"/>
                <a:cs typeface="Times New Roman" pitchFamily="18" charset="0"/>
              </a:rPr>
              <a:t>3. </a:t>
            </a:r>
            <a:r>
              <a:rPr lang="fr-FR" sz="3600" b="1" i="1" dirty="0" err="1" smtClean="0">
                <a:latin typeface="Times New Roman" pitchFamily="18" charset="0"/>
                <a:ea typeface="Times New Roman"/>
                <a:cs typeface="Times New Roman" pitchFamily="18" charset="0"/>
              </a:rPr>
              <a:t>Scolopendra</a:t>
            </a:r>
            <a:r>
              <a:rPr lang="fr-FR" sz="3600" b="1" i="1" dirty="0" smtClean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fr-FR" sz="3600" b="1" i="1" dirty="0" err="1" smtClean="0">
                <a:latin typeface="Times New Roman" pitchFamily="18" charset="0"/>
                <a:ea typeface="Times New Roman"/>
                <a:cs typeface="Times New Roman" pitchFamily="18" charset="0"/>
              </a:rPr>
              <a:t>sp</a:t>
            </a:r>
            <a:r>
              <a:rPr lang="fr-FR" sz="3600" b="1" i="1" dirty="0" smtClean="0">
                <a:latin typeface="Times New Roman" pitchFamily="18" charset="0"/>
                <a:ea typeface="Times New Roman"/>
                <a:cs typeface="Times New Roman" pitchFamily="18" charset="0"/>
              </a:rPr>
              <a:t> </a:t>
            </a:r>
            <a:r>
              <a:rPr lang="fr-FR" sz="3600" dirty="0" smtClean="0">
                <a:latin typeface="Times New Roman" pitchFamily="18" charset="0"/>
                <a:ea typeface="Times New Roman"/>
                <a:cs typeface="Times New Roman" pitchFamily="18" charset="0"/>
              </a:rPr>
              <a:t>(Mille pattes)</a:t>
            </a:r>
          </a:p>
          <a:p>
            <a:pPr>
              <a:lnSpc>
                <a:spcPct val="150000"/>
              </a:lnSpc>
            </a:pPr>
            <a:r>
              <a:rPr lang="fr-FR" sz="3600" b="1" i="1" dirty="0" smtClean="0">
                <a:latin typeface="Times New Roman" pitchFamily="18" charset="0"/>
                <a:ea typeface="Times New Roman"/>
                <a:cs typeface="Times New Roman" pitchFamily="18" charset="0"/>
              </a:rPr>
              <a:t>4.</a:t>
            </a:r>
            <a:r>
              <a:rPr lang="fr-FR" sz="3600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3600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Armadillidium</a:t>
            </a:r>
            <a:r>
              <a:rPr lang="fr-FR" sz="3600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3600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vulgare</a:t>
            </a:r>
            <a:r>
              <a:rPr lang="fr-FR" sz="3600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3600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(Cloportes)</a:t>
            </a:r>
            <a:endParaRPr lang="fr-FR" sz="3600" i="1" dirty="0" smtClean="0">
              <a:latin typeface="Times New Roman" pitchFamily="18" charset="0"/>
              <a:ea typeface="Times New Roman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3600" b="1" i="1" dirty="0" smtClean="0">
                <a:latin typeface="Times New Roman" pitchFamily="18" charset="0"/>
                <a:ea typeface="Times New Roman"/>
                <a:cs typeface="Times New Roman" pitchFamily="18" charset="0"/>
              </a:rPr>
              <a:t>5.</a:t>
            </a:r>
            <a:r>
              <a:rPr lang="fr-FR" sz="3600" b="1" i="1" dirty="0" smtClean="0">
                <a:latin typeface="Times New Roman" pitchFamily="18" charset="0"/>
                <a:cs typeface="Times New Roman" pitchFamily="18" charset="0"/>
              </a:rPr>
              <a:t> Pachygrapsus </a:t>
            </a:r>
            <a:r>
              <a:rPr lang="fr-FR" sz="3600" b="1" i="1" dirty="0" err="1" smtClean="0">
                <a:latin typeface="Times New Roman" pitchFamily="18" charset="0"/>
                <a:cs typeface="Times New Roman" pitchFamily="18" charset="0"/>
              </a:rPr>
              <a:t>marmoratus</a:t>
            </a:r>
            <a:r>
              <a:rPr lang="fr-FR" sz="36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3600" dirty="0" smtClean="0">
                <a:latin typeface="Times New Roman" pitchFamily="18" charset="0"/>
                <a:cs typeface="Times New Roman" pitchFamily="18" charset="0"/>
              </a:rPr>
              <a:t>(Crabe marbré)</a:t>
            </a:r>
            <a:endParaRPr lang="fr-FR" sz="3600" dirty="0">
              <a:solidFill>
                <a:srgbClr val="FF0000"/>
              </a:solidFill>
              <a:latin typeface="Times New Roman" pitchFamily="18" charset="0"/>
              <a:ea typeface="Calibri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1" name="Rectangle 1"/>
          <p:cNvSpPr>
            <a:spLocks noChangeArrowheads="1"/>
          </p:cNvSpPr>
          <p:nvPr/>
        </p:nvSpPr>
        <p:spPr bwMode="auto">
          <a:xfrm>
            <a:off x="0" y="0"/>
            <a:ext cx="9144000" cy="74789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II. CLASSIFICATION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Il se divise en 5 sous phylums dont quatre sont les plus importants.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 smtClean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FF00"/>
              </a:solidFill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sz="2400" b="0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Trilobitomorphes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  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Chélicérates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Myriapodes</a:t>
            </a:r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  </a:t>
            </a:r>
            <a:r>
              <a:rPr lang="fr-FR" sz="2400" dirty="0" smtClean="0">
                <a:solidFill>
                  <a:srgbClr val="0070C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Crustacés</a:t>
            </a:r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</a:t>
            </a:r>
            <a:r>
              <a:rPr lang="fr-FR" sz="2400" b="1" dirty="0" smtClean="0">
                <a:solidFill>
                  <a:srgbClr val="00206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Hexapodes</a:t>
            </a: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sz="2400" dirty="0" smtClean="0">
              <a:solidFill>
                <a:srgbClr val="FFFF00"/>
              </a:solidFill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sz="2400" dirty="0" smtClean="0">
              <a:solidFill>
                <a:srgbClr val="FFFF00"/>
              </a:solidFill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classes : Mérostomes,       </a:t>
            </a:r>
            <a:r>
              <a:rPr lang="fr-FR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classes : Diplopodes</a:t>
            </a:r>
            <a:endParaRPr kumimoji="0" lang="fr-FR" sz="24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   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Pycnogonides,                   </a:t>
            </a:r>
            <a:r>
              <a:rPr lang="fr-FR" sz="2400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Chilopodes</a:t>
            </a:r>
            <a:endParaRPr kumimoji="0" lang="fr-FR" sz="24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    Arachnides                         </a:t>
            </a:r>
            <a:r>
              <a:rPr lang="fr-FR" sz="2400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Pauropodes</a:t>
            </a:r>
            <a:endParaRPr lang="fr-FR" sz="2400" dirty="0" smtClean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                                               </a:t>
            </a:r>
            <a:r>
              <a:rPr lang="fr-FR" sz="2400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Symphyles</a:t>
            </a:r>
            <a:r>
              <a:rPr lang="fr-FR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                                                                classes:  </a:t>
            </a:r>
            <a:r>
              <a:rPr lang="fr-FR" sz="2400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Entognathes</a:t>
            </a:r>
            <a:endParaRPr lang="fr-FR" sz="2400" dirty="0" smtClean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                                                                         et   Insectes</a:t>
            </a:r>
            <a:endParaRPr kumimoji="0" lang="fr-FR" sz="24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               classes : </a:t>
            </a:r>
            <a:r>
              <a:rPr kumimoji="0" lang="fr-FR" sz="2400" b="0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Céphalocarides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                            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Brachiopodes,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                             Ostracodes,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                             Copépodes,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                             </a:t>
            </a:r>
            <a:r>
              <a:rPr kumimoji="0" lang="fr-FR" sz="2400" b="0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Brachioures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              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                            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Cirripèdes</a:t>
            </a:r>
            <a:r>
              <a:rPr kumimoji="0" lang="fr-FR" sz="2400" b="0" i="0" u="none" strike="noStrike" cap="none" normalizeH="0" dirty="0" smtClean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et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Malacostracés.</a:t>
            </a:r>
            <a:endParaRPr kumimoji="0" lang="fr-FR" sz="24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" name="Connecteur droit avec flèche 2"/>
          <p:cNvCxnSpPr/>
          <p:nvPr/>
        </p:nvCxnSpPr>
        <p:spPr>
          <a:xfrm rot="10800000" flipV="1">
            <a:off x="1071538" y="928670"/>
            <a:ext cx="1285884" cy="100013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rot="16200000" flipH="1">
            <a:off x="2750331" y="1107265"/>
            <a:ext cx="928694" cy="5715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3643306" y="928670"/>
            <a:ext cx="2286016" cy="92869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4500562" y="857232"/>
            <a:ext cx="3071834" cy="92869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2357422" y="1785926"/>
            <a:ext cx="1571636" cy="64294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avec flèche 18"/>
          <p:cNvCxnSpPr/>
          <p:nvPr/>
        </p:nvCxnSpPr>
        <p:spPr>
          <a:xfrm rot="10800000" flipV="1">
            <a:off x="1714480" y="2428868"/>
            <a:ext cx="1357322" cy="64294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lipse 28"/>
          <p:cNvSpPr/>
          <p:nvPr/>
        </p:nvSpPr>
        <p:spPr>
          <a:xfrm>
            <a:off x="4071934" y="1857364"/>
            <a:ext cx="1714512" cy="50006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avec flèche 31"/>
          <p:cNvCxnSpPr/>
          <p:nvPr/>
        </p:nvCxnSpPr>
        <p:spPr>
          <a:xfrm rot="16200000" flipH="1">
            <a:off x="4750595" y="2536025"/>
            <a:ext cx="571504" cy="35719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lipse 45"/>
          <p:cNvSpPr/>
          <p:nvPr/>
        </p:nvSpPr>
        <p:spPr>
          <a:xfrm>
            <a:off x="5786446" y="1857364"/>
            <a:ext cx="1357322" cy="50006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5" name="Connecteur droit avec flèche 54"/>
          <p:cNvCxnSpPr/>
          <p:nvPr/>
        </p:nvCxnSpPr>
        <p:spPr>
          <a:xfrm rot="10800000" flipV="1">
            <a:off x="3857624" y="2571744"/>
            <a:ext cx="2428889" cy="2286016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7215206" y="1928802"/>
            <a:ext cx="1714512" cy="42862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/>
          <p:cNvCxnSpPr/>
          <p:nvPr/>
        </p:nvCxnSpPr>
        <p:spPr>
          <a:xfrm rot="5400000">
            <a:off x="6750859" y="3107529"/>
            <a:ext cx="1857388" cy="642942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0" y="3071810"/>
            <a:ext cx="1071538" cy="3571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3143240" y="3071810"/>
            <a:ext cx="1071538" cy="3571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5572132" y="4500570"/>
            <a:ext cx="1071538" cy="4286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1857356" y="5214950"/>
            <a:ext cx="1071538" cy="3571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"/>
          <p:cNvGraphicFramePr>
            <a:graphicFrameLocks noGrp="1"/>
          </p:cNvGraphicFramePr>
          <p:nvPr/>
        </p:nvGraphicFramePr>
        <p:xfrm>
          <a:off x="214282" y="1000108"/>
          <a:ext cx="7858180" cy="4643470"/>
        </p:xfrm>
        <a:graphic>
          <a:graphicData uri="http://schemas.openxmlformats.org/drawingml/2006/table">
            <a:tbl>
              <a:tblPr/>
              <a:tblGrid>
                <a:gridCol w="4934818"/>
                <a:gridCol w="2923362"/>
              </a:tblGrid>
              <a:tr h="7618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latin typeface="Times New Roman"/>
                          <a:ea typeface="Times New Roman"/>
                          <a:cs typeface="Times New Roman"/>
                        </a:rPr>
                        <a:t>Classe</a:t>
                      </a:r>
                      <a:endParaRPr lang="fr-FR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latin typeface="Times New Roman"/>
                          <a:ea typeface="Times New Roman"/>
                          <a:cs typeface="Times New Roman"/>
                        </a:rPr>
                        <a:t>Exemple</a:t>
                      </a:r>
                      <a:endParaRPr lang="fr-FR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157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Trilobites</a:t>
                      </a:r>
                      <a:r>
                        <a:rPr lang="fr-FR" sz="2400" b="1" dirty="0"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r>
                        <a:rPr lang="fr-FR" sz="1800" b="1" dirty="0">
                          <a:latin typeface="Times New Roman"/>
                          <a:ea typeface="Times New Roman"/>
                          <a:cs typeface="Times New Roman"/>
                        </a:rPr>
                        <a:t>:</a:t>
                      </a:r>
                      <a:r>
                        <a:rPr lang="fr-FR" sz="1800" dirty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fr-FR" sz="2800" dirty="0">
                          <a:latin typeface="Times New Roman"/>
                          <a:ea typeface="Times New Roman"/>
                          <a:cs typeface="Times New Roman"/>
                        </a:rPr>
                        <a:t>-Arthropodes </a:t>
                      </a:r>
                      <a:r>
                        <a:rPr lang="fr-FR" sz="2800" dirty="0" smtClean="0">
                          <a:latin typeface="Times New Roman"/>
                          <a:ea typeface="Times New Roman"/>
                          <a:cs typeface="Times New Roman"/>
                        </a:rPr>
                        <a:t>fossiles,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800" dirty="0" smtClean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fr-FR" sz="2800" dirty="0">
                          <a:latin typeface="Times New Roman"/>
                          <a:ea typeface="Times New Roman"/>
                          <a:cs typeface="Times New Roman"/>
                        </a:rPr>
                        <a:t>tous  aquatiques </a:t>
                      </a:r>
                      <a:endParaRPr lang="fr-FR" sz="2800" dirty="0" smtClean="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8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 smtClean="0"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fr-F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000" b="1" dirty="0" smtClean="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000" b="1" dirty="0" smtClean="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000" b="1" dirty="0" smtClean="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000" b="1" dirty="0" smtClean="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000" b="1" dirty="0" smtClean="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Trilobites</a:t>
                      </a:r>
                      <a:endParaRPr lang="fr-FR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672447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2.1 Sous-phylum des </a:t>
            </a:r>
            <a:r>
              <a:rPr kumimoji="0" lang="fr-FR" sz="3200" b="1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Trilobitomorphes</a:t>
            </a:r>
            <a:endParaRPr kumimoji="0" lang="fr-FR" sz="32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3553" name="Image 4" descr="https://hazenold.gl.ciw.edu/files/HAZENPICS/Trilobites_Tricrepicephalus.jpg"/>
          <p:cNvPicPr>
            <a:picLocks noChangeAspect="1" noChangeArrowheads="1"/>
          </p:cNvPicPr>
          <p:nvPr/>
        </p:nvPicPr>
        <p:blipFill>
          <a:blip r:embed="rId2" cstate="print">
            <a:lum contrast="40000"/>
            <a:grayscl/>
          </a:blip>
          <a:srcRect/>
          <a:stretch>
            <a:fillRect/>
          </a:stretch>
        </p:blipFill>
        <p:spPr bwMode="auto">
          <a:xfrm>
            <a:off x="5429256" y="1928802"/>
            <a:ext cx="2707787" cy="18172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928662" y="0"/>
            <a:ext cx="7513595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40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2.2 Sous-phylum des Chélicérates</a:t>
            </a:r>
            <a:endParaRPr kumimoji="0" lang="fr-FR" sz="40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844" y="1264223"/>
            <a:ext cx="4572032" cy="462280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fr-FR" sz="3200" b="1" dirty="0" smtClean="0">
                <a:latin typeface="Times New Roman"/>
                <a:ea typeface="Times New Roman"/>
                <a:cs typeface="Times New Roman"/>
              </a:rPr>
              <a:t>Caractères généraux 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fr-FR" sz="3200" dirty="0" smtClean="0">
                <a:latin typeface="Times New Roman"/>
                <a:ea typeface="Times New Roman"/>
                <a:cs typeface="Times New Roman"/>
              </a:rPr>
              <a:t>-Chélicères</a:t>
            </a:r>
            <a:endParaRPr lang="fr-FR" sz="3200" dirty="0" smtClean="0">
              <a:ea typeface="Calibri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fr-FR" sz="3200" dirty="0" smtClean="0">
                <a:latin typeface="Times New Roman"/>
                <a:ea typeface="Times New Roman"/>
                <a:cs typeface="Times New Roman"/>
              </a:rPr>
              <a:t>-Corps :2 régions</a:t>
            </a:r>
            <a:endParaRPr lang="fr-FR" sz="3200" dirty="0" smtClean="0">
              <a:ea typeface="Calibri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fr-FR" sz="3200" dirty="0" smtClean="0">
                <a:latin typeface="Times New Roman"/>
                <a:ea typeface="Times New Roman"/>
                <a:cs typeface="Times New Roman"/>
              </a:rPr>
              <a:t>*Céphalothorax= </a:t>
            </a:r>
            <a:r>
              <a:rPr lang="fr-FR" sz="3200" dirty="0" err="1" smtClean="0">
                <a:latin typeface="Times New Roman"/>
                <a:ea typeface="Times New Roman"/>
                <a:cs typeface="Times New Roman"/>
              </a:rPr>
              <a:t>prosoma</a:t>
            </a:r>
            <a:r>
              <a:rPr lang="fr-FR" sz="3200" dirty="0" smtClean="0">
                <a:latin typeface="Times New Roman"/>
                <a:ea typeface="Times New Roman"/>
                <a:cs typeface="Times New Roman"/>
              </a:rPr>
              <a:t> </a:t>
            </a:r>
            <a:endParaRPr lang="fr-FR" sz="3200" dirty="0" smtClean="0">
              <a:ea typeface="Calibri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fr-FR" sz="3200" dirty="0" smtClean="0">
                <a:latin typeface="Times New Roman"/>
                <a:ea typeface="Times New Roman"/>
                <a:cs typeface="Times New Roman"/>
              </a:rPr>
              <a:t>*Abdomen= </a:t>
            </a:r>
            <a:r>
              <a:rPr lang="fr-FR" sz="3200" dirty="0" err="1" smtClean="0">
                <a:latin typeface="Times New Roman"/>
                <a:ea typeface="Times New Roman"/>
                <a:cs typeface="Times New Roman"/>
              </a:rPr>
              <a:t>opisthosoma</a:t>
            </a:r>
            <a:r>
              <a:rPr lang="fr-FR" sz="3200" dirty="0" smtClean="0">
                <a:latin typeface="Times New Roman"/>
                <a:ea typeface="Times New Roman"/>
                <a:cs typeface="Times New Roman"/>
              </a:rPr>
              <a:t>:</a:t>
            </a:r>
            <a:endParaRPr lang="fr-FR" sz="3200" dirty="0" smtClean="0">
              <a:ea typeface="Calibri"/>
              <a:cs typeface="Times New Roman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Arial" pitchFamily="34" charset="0"/>
              <a:buChar char="•"/>
            </a:pPr>
            <a:endParaRPr lang="fr-FR" sz="3200" dirty="0" smtClean="0">
              <a:latin typeface="Times New Roman"/>
              <a:ea typeface="Times New Roman"/>
              <a:cs typeface="Times New Roman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Arial" pitchFamily="34" charset="0"/>
              <a:buChar char="•"/>
            </a:pPr>
            <a:endParaRPr lang="fr-FR" sz="3200" dirty="0" smtClean="0">
              <a:latin typeface="Times New Roman"/>
              <a:ea typeface="Times New Roman"/>
              <a:cs typeface="Times New Roman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Arial" pitchFamily="34" charset="0"/>
              <a:buChar char="•"/>
            </a:pPr>
            <a:r>
              <a:rPr lang="fr-FR" sz="3200" dirty="0" smtClean="0">
                <a:latin typeface="Times New Roman"/>
                <a:ea typeface="Times New Roman"/>
                <a:cs typeface="Times New Roman"/>
              </a:rPr>
              <a:t>Plusieurs classes </a:t>
            </a:r>
            <a:endParaRPr lang="fr-FR" sz="3200" dirty="0">
              <a:ea typeface="Times New Roman"/>
              <a:cs typeface="Times New Roman"/>
            </a:endParaRPr>
          </a:p>
        </p:txBody>
      </p:sp>
      <p:pic>
        <p:nvPicPr>
          <p:cNvPr id="7" name="Image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6380" y="4143380"/>
            <a:ext cx="328614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0813" y="857232"/>
            <a:ext cx="4383187" cy="3130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"/>
          <p:cNvGraphicFramePr>
            <a:graphicFrameLocks noGrp="1"/>
          </p:cNvGraphicFramePr>
          <p:nvPr/>
        </p:nvGraphicFramePr>
        <p:xfrm>
          <a:off x="214282" y="213382"/>
          <a:ext cx="8715436" cy="6379464"/>
        </p:xfrm>
        <a:graphic>
          <a:graphicData uri="http://schemas.openxmlformats.org/drawingml/2006/table">
            <a:tbl>
              <a:tblPr/>
              <a:tblGrid>
                <a:gridCol w="3415634"/>
                <a:gridCol w="3415634"/>
                <a:gridCol w="1884168"/>
              </a:tblGrid>
              <a:tr h="4353828">
                <a:tc row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8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Classe : Arachnides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800" b="1" dirty="0" smtClean="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800" b="1" dirty="0" smtClean="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0" dirty="0" smtClean="0">
                          <a:latin typeface="Times New Roman"/>
                          <a:ea typeface="Times New Roman"/>
                          <a:cs typeface="Times New Roman"/>
                        </a:rPr>
                        <a:t>Généralement terrestre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2000" b="1" dirty="0" smtClean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r>
                        <a:rPr lang="fr-FR" sz="2000" dirty="0" smtClean="0">
                          <a:latin typeface="Times New Roman"/>
                          <a:ea typeface="Times New Roman"/>
                          <a:cs typeface="Times New Roman"/>
                        </a:rPr>
                        <a:t>yeux simples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20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latin typeface="Times New Roman"/>
                          <a:ea typeface="Times New Roman"/>
                          <a:cs typeface="Times New Roman"/>
                        </a:rPr>
                        <a:t>-6 paires d’appendices :</a:t>
                      </a:r>
                      <a:endParaRPr lang="fr-FR" sz="20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latin typeface="Times New Roman"/>
                          <a:ea typeface="Times New Roman"/>
                          <a:cs typeface="Times New Roman"/>
                        </a:rPr>
                        <a:t>●1 paire de </a:t>
                      </a:r>
                      <a:r>
                        <a:rPr lang="fr-FR" sz="2000" dirty="0" err="1">
                          <a:latin typeface="Times New Roman"/>
                          <a:ea typeface="Times New Roman"/>
                          <a:cs typeface="Times New Roman"/>
                        </a:rPr>
                        <a:t>chelicères</a:t>
                      </a:r>
                      <a:endParaRPr lang="fr-FR" sz="20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latin typeface="Times New Roman"/>
                          <a:ea typeface="Times New Roman"/>
                          <a:cs typeface="Times New Roman"/>
                        </a:rPr>
                        <a:t>●1paire de pédipalpes</a:t>
                      </a:r>
                      <a:endParaRPr lang="fr-FR" sz="20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latin typeface="Times New Roman"/>
                          <a:ea typeface="Times New Roman"/>
                          <a:cs typeface="Times New Roman"/>
                        </a:rPr>
                        <a:t>●4paires de pattes </a:t>
                      </a:r>
                      <a:r>
                        <a:rPr lang="fr-FR" sz="2000" dirty="0" smtClean="0">
                          <a:latin typeface="Times New Roman"/>
                          <a:ea typeface="Times New Roman"/>
                          <a:cs typeface="Times New Roman"/>
                        </a:rPr>
                        <a:t>ambulatoires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2000" dirty="0" smtClean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20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latin typeface="Times New Roman"/>
                          <a:ea typeface="Times New Roman"/>
                          <a:cs typeface="Times New Roman"/>
                        </a:rPr>
                        <a:t>-Respiration aérienne: trachéenne et/ou pulmonaire (poumons lamellaires) ; cutanée (Acariens).</a:t>
                      </a:r>
                      <a:endParaRPr lang="fr-FR" sz="20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51" marR="6635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Ordre: </a:t>
                      </a:r>
                      <a:r>
                        <a:rPr lang="fr-FR" sz="2400" b="1" dirty="0" err="1" smtClean="0">
                          <a:latin typeface="Times New Roman"/>
                          <a:ea typeface="Times New Roman"/>
                          <a:cs typeface="Times New Roman"/>
                        </a:rPr>
                        <a:t>Scorpionides</a:t>
                      </a:r>
                      <a:endParaRPr lang="fr-FR" sz="2400" b="1" dirty="0" smtClean="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8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latin typeface="Times New Roman"/>
                          <a:ea typeface="Times New Roman"/>
                          <a:cs typeface="Times New Roman"/>
                        </a:rPr>
                        <a:t>-Thermophiles</a:t>
                      </a:r>
                      <a:r>
                        <a:rPr lang="fr-FR" sz="1800" dirty="0" smtClean="0">
                          <a:latin typeface="Times New Roman"/>
                          <a:ea typeface="Times New Roman"/>
                          <a:cs typeface="Times New Roman"/>
                        </a:rPr>
                        <a:t>.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 smtClean="0"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r>
                        <a:rPr lang="fr-FR" sz="1800" dirty="0">
                          <a:latin typeface="Times New Roman"/>
                          <a:ea typeface="Times New Roman"/>
                          <a:cs typeface="Times New Roman"/>
                        </a:rPr>
                        <a:t>Chélicères non venimeuses.</a:t>
                      </a:r>
                      <a:endParaRPr lang="fr-FR" sz="18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endParaRPr lang="fr-FR" sz="18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latin typeface="Times New Roman"/>
                          <a:ea typeface="Times New Roman"/>
                          <a:cs typeface="Times New Roman"/>
                        </a:rPr>
                        <a:t>-Présence de </a:t>
                      </a:r>
                      <a:r>
                        <a:rPr lang="fr-FR" sz="1800" b="1" dirty="0">
                          <a:latin typeface="Times New Roman"/>
                          <a:ea typeface="Times New Roman"/>
                          <a:cs typeface="Times New Roman"/>
                        </a:rPr>
                        <a:t>peignes</a:t>
                      </a:r>
                      <a:r>
                        <a:rPr lang="fr-FR" sz="1800" dirty="0">
                          <a:latin typeface="Times New Roman"/>
                          <a:ea typeface="Times New Roman"/>
                          <a:cs typeface="Times New Roman"/>
                        </a:rPr>
                        <a:t> (organe d’équilibration ou </a:t>
                      </a:r>
                      <a:r>
                        <a:rPr lang="fr-FR" sz="1800" dirty="0" err="1">
                          <a:latin typeface="Times New Roman"/>
                          <a:ea typeface="Times New Roman"/>
                          <a:cs typeface="Times New Roman"/>
                        </a:rPr>
                        <a:t>tactochimique</a:t>
                      </a:r>
                      <a:r>
                        <a:rPr lang="fr-FR" sz="1800" dirty="0" smtClean="0">
                          <a:latin typeface="Times New Roman"/>
                          <a:ea typeface="Times New Roman"/>
                          <a:cs typeface="Times New Roman"/>
                        </a:rPr>
                        <a:t>).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 smtClean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fr-FR" sz="18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 smtClean="0">
                          <a:latin typeface="Times New Roman"/>
                          <a:ea typeface="Times New Roman"/>
                          <a:cs typeface="Times New Roman"/>
                        </a:rPr>
                        <a:t>Présence de poumons.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800" b="1" dirty="0" smtClean="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r>
                        <a:rPr lang="fr-FR" sz="1800" b="1" dirty="0">
                          <a:latin typeface="Times New Roman"/>
                          <a:ea typeface="Times New Roman"/>
                          <a:cs typeface="Times New Roman"/>
                        </a:rPr>
                        <a:t>Telson </a:t>
                      </a:r>
                      <a:r>
                        <a:rPr lang="fr-FR" sz="1800" dirty="0">
                          <a:latin typeface="Times New Roman"/>
                          <a:ea typeface="Times New Roman"/>
                          <a:cs typeface="Times New Roman"/>
                        </a:rPr>
                        <a:t>portant l’anus et un volumineux crochet venimeux ou </a:t>
                      </a:r>
                      <a:r>
                        <a:rPr lang="fr-FR" sz="1800" b="1" dirty="0">
                          <a:latin typeface="Times New Roman"/>
                          <a:ea typeface="Times New Roman"/>
                          <a:cs typeface="Times New Roman"/>
                        </a:rPr>
                        <a:t>aiguillon </a:t>
                      </a:r>
                      <a:r>
                        <a:rPr lang="fr-FR" sz="1800" dirty="0">
                          <a:latin typeface="Times New Roman"/>
                          <a:ea typeface="Times New Roman"/>
                          <a:cs typeface="Times New Roman"/>
                        </a:rPr>
                        <a:t>avec canal excréteur</a:t>
                      </a:r>
                      <a:r>
                        <a:rPr lang="fr-FR" sz="18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.</a:t>
                      </a:r>
                      <a:endParaRPr lang="fr-F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51" marR="6635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8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800" b="1" i="1" dirty="0" smtClean="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800" b="1" i="1" dirty="0" smtClean="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 i="1" dirty="0" err="1" smtClean="0">
                          <a:latin typeface="Times New Roman"/>
                          <a:ea typeface="Times New Roman"/>
                          <a:cs typeface="Times New Roman"/>
                        </a:rPr>
                        <a:t>Buthus</a:t>
                      </a:r>
                      <a:r>
                        <a:rPr lang="fr-FR" sz="1800" b="1" i="1" dirty="0" smtClean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fr-FR" sz="1800" b="1" i="1" dirty="0" err="1">
                          <a:latin typeface="Times New Roman"/>
                          <a:ea typeface="Times New Roman"/>
                          <a:cs typeface="Times New Roman"/>
                        </a:rPr>
                        <a:t>occitanus</a:t>
                      </a:r>
                      <a:endParaRPr lang="fr-FR" sz="18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latin typeface="Times New Roman"/>
                          <a:ea typeface="Times New Roman"/>
                          <a:cs typeface="Times New Roman"/>
                        </a:rPr>
                        <a:t>(Scorpion jaune)</a:t>
                      </a:r>
                      <a:endParaRPr lang="fr-FR" sz="18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latin typeface="Times New Roman"/>
                          <a:ea typeface="Times New Roman"/>
                          <a:cs typeface="Times New Roman"/>
                        </a:rPr>
                        <a:t>(espèce xérophile).</a:t>
                      </a:r>
                      <a:endParaRPr lang="fr-F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51" marR="6635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415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b="1" dirty="0" err="1" smtClean="0">
                          <a:latin typeface="Times New Roman"/>
                          <a:ea typeface="Times New Roman"/>
                          <a:cs typeface="Times New Roman"/>
                        </a:rPr>
                        <a:t>Ordre:Aranéides</a:t>
                      </a:r>
                      <a:r>
                        <a:rPr lang="fr-FR" sz="2400" b="1" dirty="0" smtClean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fr-FR" sz="2400" b="1" dirty="0">
                          <a:latin typeface="Times New Roman"/>
                          <a:ea typeface="Times New Roman"/>
                          <a:cs typeface="Times New Roman"/>
                        </a:rPr>
                        <a:t>(Araignées)</a:t>
                      </a:r>
                      <a:endParaRPr lang="fr-FR" sz="24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latin typeface="Times New Roman"/>
                          <a:ea typeface="Times New Roman"/>
                          <a:cs typeface="Times New Roman"/>
                        </a:rPr>
                        <a:t> (voir caractères et systématique ci-dessous). </a:t>
                      </a:r>
                      <a:endParaRPr lang="fr-F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51" marR="6635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8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800" b="1" i="1" dirty="0" smtClean="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 i="1" dirty="0" smtClean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 i="1" dirty="0" err="1" smtClean="0">
                          <a:latin typeface="Times New Roman"/>
                          <a:ea typeface="Times New Roman"/>
                          <a:cs typeface="Times New Roman"/>
                        </a:rPr>
                        <a:t>Thomisus</a:t>
                      </a:r>
                      <a:r>
                        <a:rPr lang="fr-FR" sz="1800" b="1" i="1" dirty="0" smtClean="0"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fr-FR" sz="1800" b="1" i="1" dirty="0" err="1">
                          <a:latin typeface="Times New Roman"/>
                          <a:ea typeface="Times New Roman"/>
                          <a:cs typeface="Times New Roman"/>
                        </a:rPr>
                        <a:t>sp</a:t>
                      </a:r>
                      <a:endParaRPr lang="fr-FR" sz="18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latin typeface="Times New Roman"/>
                          <a:ea typeface="Times New Roman"/>
                          <a:cs typeface="Times New Roman"/>
                        </a:rPr>
                        <a:t>(araignée crabe)</a:t>
                      </a:r>
                      <a:endParaRPr lang="fr-F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351" marR="6635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1987" name="Object 3"/>
          <p:cNvGraphicFramePr>
            <a:graphicFrameLocks noChangeAspect="1"/>
          </p:cNvGraphicFramePr>
          <p:nvPr/>
        </p:nvGraphicFramePr>
        <p:xfrm>
          <a:off x="7143768" y="357165"/>
          <a:ext cx="1571636" cy="1674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7" name="Image bitmap" r:id="rId3" imgW="4200000" imgH="4580952" progId="PBrush">
                  <p:embed/>
                </p:oleObj>
              </mc:Choice>
              <mc:Fallback>
                <p:oleObj name="Image bitmap" r:id="rId3" imgW="4200000" imgH="4580952" progId="PBrush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8" y="357165"/>
                        <a:ext cx="1571636" cy="167445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986" name="Imag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768" y="4572008"/>
            <a:ext cx="1571636" cy="11874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10087</TotalTime>
  <Words>1067</Words>
  <Application>Microsoft Office PowerPoint</Application>
  <PresentationFormat>Affichage à l'écran (4:3)</PresentationFormat>
  <Paragraphs>495</Paragraphs>
  <Slides>51</Slides>
  <Notes>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3" baseType="lpstr">
      <vt:lpstr>Thème Office</vt:lpstr>
      <vt:lpstr>Image bitmap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HP</dc:creator>
  <cp:lastModifiedBy>toshiba</cp:lastModifiedBy>
  <cp:revision>67</cp:revision>
  <dcterms:modified xsi:type="dcterms:W3CDTF">2017-10-18T19:18:21Z</dcterms:modified>
</cp:coreProperties>
</file>